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handoutMaster+xml" PartName="/ppt/handoutMasters/handoutMaster1.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presProps+xml" PartName="/ppt/presProps.xml"/>
  <Override ContentType="application/vnd.openxmlformats-officedocument.presentationml.presentation.main+xml" PartName="/ppt/presentation.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Relationships xmlns="http://schemas.openxmlformats.org/package/2006/relationships"><Relationship Target="ppt/presentation.xml" Type="http://schemas.openxmlformats.org/officeDocument/2006/relationships/officeDocument" Id="rId1"></Relationship><Relationship Target="docProps/app.xml" Type="http://schemas.openxmlformats.org/officeDocument/2006/relationships/extended-properties" Id="rId4"></Relationship><Relationship Target="docProps/core.xml" Type="http://schemas.openxmlformats.org/package/2006/relationships/metadata/core-properties" Id="rId5"></Relationship></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7"/>
  </p:notesMasterIdLst>
  <p:handoutMasterIdLst>
    <p:handoutMasterId r:id="rId28"/>
  </p:handoutMasterIdLst>
  <p:sldIdLst>
    <p:sldId id="256" r:id="rId2"/>
    <p:sldId id="339" r:id="rId3"/>
    <p:sldId id="258" r:id="rId4"/>
    <p:sldId id="260" r:id="rId5"/>
    <p:sldId id="261" r:id="rId6"/>
    <p:sldId id="340" r:id="rId7"/>
    <p:sldId id="264" r:id="rId8"/>
    <p:sldId id="301" r:id="rId9"/>
    <p:sldId id="297" r:id="rId10"/>
    <p:sldId id="302" r:id="rId11"/>
    <p:sldId id="298" r:id="rId12"/>
    <p:sldId id="303" r:id="rId13"/>
    <p:sldId id="271" r:id="rId14"/>
    <p:sldId id="307" r:id="rId15"/>
    <p:sldId id="308" r:id="rId16"/>
    <p:sldId id="309" r:id="rId17"/>
    <p:sldId id="310" r:id="rId18"/>
    <p:sldId id="311" r:id="rId19"/>
    <p:sldId id="312" r:id="rId20"/>
    <p:sldId id="278" r:id="rId21"/>
    <p:sldId id="279" r:id="rId22"/>
    <p:sldId id="281" r:id="rId23"/>
    <p:sldId id="341" r:id="rId24"/>
    <p:sldId id="343" r:id="rId25"/>
    <p:sldId id="344" r:id="rId26"/>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73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559" autoAdjust="0"/>
    <p:restoredTop sz="86355" autoAdjust="0"/>
  </p:normalViewPr>
  <p:slideViewPr>
    <p:cSldViewPr snapToGrid="0" snapToObjects="1">
      <p:cViewPr varScale="1">
        <p:scale>
          <a:sx n="46" d="100"/>
          <a:sy n="46" d="100"/>
        </p:scale>
        <p:origin x="54" y="1296"/>
      </p:cViewPr>
      <p:guideLst>
        <p:guide orient="horz" pos="2160"/>
        <p:guide pos="2880"/>
      </p:guideLst>
    </p:cSldViewPr>
  </p:slideViewPr>
  <p:outlineViewPr>
    <p:cViewPr>
      <p:scale>
        <a:sx n="33" d="100"/>
        <a:sy n="33" d="100"/>
      </p:scale>
      <p:origin x="0" y="-5388"/>
    </p:cViewPr>
  </p:outlineViewPr>
  <p:notesTextViewPr>
    <p:cViewPr>
      <p:scale>
        <a:sx n="100" d="100"/>
        <a:sy n="100" d="100"/>
      </p:scale>
      <p:origin x="0" y="0"/>
    </p:cViewPr>
  </p:notesTextViewPr>
  <p:gridSpacing cx="76200" cy="76200"/>
</p:viewPr>
</file>

<file path=ppt/_rels/presentation.xml.rels><?xml version="1.0" encoding="UTF-8" ?><Relationships xmlns="http://schemas.openxmlformats.org/package/2006/relationships"><Relationship Target="slides/slide7.xml" Type="http://schemas.openxmlformats.org/officeDocument/2006/relationships/slide" Id="rId8"></Relationship><Relationship Target="slides/slide12.xml" Type="http://schemas.openxmlformats.org/officeDocument/2006/relationships/slide" Id="rId13"></Relationship><Relationship Target="slides/slide17.xml" Type="http://schemas.openxmlformats.org/officeDocument/2006/relationships/slide" Id="rId18"></Relationship><Relationship Target="slides/slide25.xml" Type="http://schemas.openxmlformats.org/officeDocument/2006/relationships/slide" Id="rId26"></Relationship><Relationship Target="slides/slide2.xml" Type="http://schemas.openxmlformats.org/officeDocument/2006/relationships/slide" Id="rId3"></Relationship><Relationship Target="slides/slide20.xml" Type="http://schemas.openxmlformats.org/officeDocument/2006/relationships/slide" Id="rId21"></Relationship><Relationship Target="slides/slide6.xml" Type="http://schemas.openxmlformats.org/officeDocument/2006/relationships/slide" Id="rId7"></Relationship><Relationship Target="slides/slide11.xml" Type="http://schemas.openxmlformats.org/officeDocument/2006/relationships/slide" Id="rId12"></Relationship><Relationship Target="slides/slide16.xml" Type="http://schemas.openxmlformats.org/officeDocument/2006/relationships/slide" Id="rId17"></Relationship><Relationship Target="slides/slide24.xml" Type="http://schemas.openxmlformats.org/officeDocument/2006/relationships/slide" Id="rId25"></Relationship><Relationship Target="slides/slide1.xml" Type="http://schemas.openxmlformats.org/officeDocument/2006/relationships/slide" Id="rId2"></Relationship><Relationship Target="slides/slide15.xml" Type="http://schemas.openxmlformats.org/officeDocument/2006/relationships/slide" Id="rId16"></Relationship><Relationship Target="slides/slide19.xml" Type="http://schemas.openxmlformats.org/officeDocument/2006/relationships/slide" Id="rId20"></Relationship><Relationship Target="presProps.xml" Type="http://schemas.openxmlformats.org/officeDocument/2006/relationships/presProps" Id="rId29"></Relationship><Relationship Target="slideMasters/slideMaster1.xml" Type="http://schemas.openxmlformats.org/officeDocument/2006/relationships/slideMaster" Id="rId1"></Relationship><Relationship Target="slides/slide5.xml" Type="http://schemas.openxmlformats.org/officeDocument/2006/relationships/slide" Id="rId6"></Relationship><Relationship Target="slides/slide10.xml" Type="http://schemas.openxmlformats.org/officeDocument/2006/relationships/slide" Id="rId11"></Relationship><Relationship Target="slides/slide23.xml" Type="http://schemas.openxmlformats.org/officeDocument/2006/relationships/slide" Id="rId24"></Relationship><Relationship Target="tableStyles.xml" Type="http://schemas.openxmlformats.org/officeDocument/2006/relationships/tableStyles" Id="rId32"></Relationship><Relationship Target="slides/slide4.xml" Type="http://schemas.openxmlformats.org/officeDocument/2006/relationships/slide" Id="rId5"></Relationship><Relationship Target="slides/slide14.xml" Type="http://schemas.openxmlformats.org/officeDocument/2006/relationships/slide" Id="rId15"></Relationship><Relationship Target="slides/slide22.xml" Type="http://schemas.openxmlformats.org/officeDocument/2006/relationships/slide" Id="rId23"></Relationship><Relationship Target="handoutMasters/handoutMaster1.xml" Type="http://schemas.openxmlformats.org/officeDocument/2006/relationships/handoutMaster" Id="rId28"></Relationship><Relationship Target="slides/slide9.xml" Type="http://schemas.openxmlformats.org/officeDocument/2006/relationships/slide" Id="rId10"></Relationship><Relationship Target="slides/slide18.xml" Type="http://schemas.openxmlformats.org/officeDocument/2006/relationships/slide" Id="rId19"></Relationship><Relationship Target="theme/theme1.xml" Type="http://schemas.openxmlformats.org/officeDocument/2006/relationships/theme" Id="rId31"></Relationship><Relationship Target="slides/slide3.xml" Type="http://schemas.openxmlformats.org/officeDocument/2006/relationships/slide" Id="rId4"></Relationship><Relationship Target="slides/slide8.xml" Type="http://schemas.openxmlformats.org/officeDocument/2006/relationships/slide" Id="rId9"></Relationship><Relationship Target="slides/slide13.xml" Type="http://schemas.openxmlformats.org/officeDocument/2006/relationships/slide" Id="rId14"></Relationship><Relationship Target="slides/slide21.xml" Type="http://schemas.openxmlformats.org/officeDocument/2006/relationships/slide" Id="rId22"></Relationship><Relationship Target="notesMasters/notesMaster1.xml" Type="http://schemas.openxmlformats.org/officeDocument/2006/relationships/notesMaster" Id="rId27"></Relationship><Relationship Target="viewProps.xml" Type="http://schemas.openxmlformats.org/officeDocument/2006/relationships/viewProps" Id="rId30"></Relationship></Relationships>
</file>

<file path=ppt/handoutMasters/_rels/handoutMaster1.xml.rels><?xml version="1.0" encoding="UTF-8" ?><Relationships xmlns="http://schemas.openxmlformats.org/package/2006/relationships"><Relationship Target="../theme/theme3.xml" Type="http://schemas.openxmlformats.org/officeDocument/2006/relationships/theme" Id="rId1"></Relationship></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46C84CAC-93B3-5C41-A040-BE32773096B6}" type="datetimeFigureOut">
              <a:rPr lang="en-US" smtClean="0"/>
              <a:t>11/8/2019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A9A4098D-92BE-9A48-8B2E-7CCA79B382AC}" type="slidenum">
              <a:rPr lang="en-US" smtClean="0"/>
              <a:t>‹#›</a:t>
            </a:fld>
            <a:endParaRPr lang="en-US"/>
          </a:p>
        </p:txBody>
      </p:sp>
    </p:spTree>
    <p:extLst>
      <p:ext uri="{BB962C8B-B14F-4D97-AF65-F5344CB8AC3E}">
        <p14:creationId xmlns:p14="http://schemas.microsoft.com/office/powerpoint/2010/main" val="412460802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Relationships xmlns="http://schemas.openxmlformats.org/package/2006/relationships"><Relationship Target="../theme/theme2.xml" Type="http://schemas.openxmlformats.org/officeDocument/2006/relationships/theme" Id="rId1"></Relationship></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1D33AB53-7766-6946-91AD-45C791B754C8}" type="datetimeFigureOut">
              <a:rPr lang="en-US" smtClean="0"/>
              <a:t>11/8/2019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AFBB4F8-7E32-614B-BCDC-61E1C02A04CD}" type="slidenum">
              <a:rPr lang="en-US" smtClean="0"/>
              <a:t>‹#›</a:t>
            </a:fld>
            <a:endParaRPr lang="en-US"/>
          </a:p>
        </p:txBody>
      </p:sp>
    </p:spTree>
    <p:extLst>
      <p:ext uri="{BB962C8B-B14F-4D97-AF65-F5344CB8AC3E}">
        <p14:creationId xmlns:p14="http://schemas.microsoft.com/office/powerpoint/2010/main" val="148336288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FBB4F8-7E32-614B-BCDC-61E1C02A04CD}" type="slidenum">
              <a:rPr lang="en-US" smtClean="0"/>
              <a:t>1</a:t>
            </a:fld>
            <a:endParaRPr lang="en-US"/>
          </a:p>
        </p:txBody>
      </p:sp>
    </p:spTree>
    <p:extLst>
      <p:ext uri="{BB962C8B-B14F-4D97-AF65-F5344CB8AC3E}">
        <p14:creationId xmlns:p14="http://schemas.microsoft.com/office/powerpoint/2010/main" val="11982643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Younger</a:t>
            </a:r>
            <a:r>
              <a:rPr lang="en-US" baseline="0" dirty="0"/>
              <a:t> Children Module, 9 minutes (59 minutes)</a:t>
            </a:r>
          </a:p>
          <a:p>
            <a:endParaRPr lang="en-US" baseline="0" dirty="0"/>
          </a:p>
          <a:p>
            <a:r>
              <a:rPr lang="en-US" baseline="0" dirty="0"/>
              <a:t>3 </a:t>
            </a:r>
            <a:r>
              <a:rPr lang="en-US" baseline="0" dirty="0" err="1"/>
              <a:t>mins</a:t>
            </a:r>
            <a:r>
              <a:rPr lang="en-US" baseline="0" dirty="0"/>
              <a:t> </a:t>
            </a:r>
          </a:p>
          <a:p>
            <a:endParaRPr lang="en-US" baseline="0" dirty="0"/>
          </a:p>
          <a:p>
            <a:r>
              <a:rPr lang="en-US" baseline="0" dirty="0"/>
              <a:t>If this is the primary age group we’re working with, what’s it like to be working with this younger age group?</a:t>
            </a:r>
          </a:p>
        </p:txBody>
      </p:sp>
      <p:sp>
        <p:nvSpPr>
          <p:cNvPr id="4" name="Slide Number Placeholder 3"/>
          <p:cNvSpPr>
            <a:spLocks noGrp="1"/>
          </p:cNvSpPr>
          <p:nvPr>
            <p:ph type="sldNum" sz="quarter" idx="10"/>
          </p:nvPr>
        </p:nvSpPr>
        <p:spPr/>
        <p:txBody>
          <a:bodyPr/>
          <a:lstStyle/>
          <a:p>
            <a:fld id="{AAFBB4F8-7E32-614B-BCDC-61E1C02A04CD}" type="slidenum">
              <a:rPr lang="en-US" smtClean="0"/>
              <a:t>11</a:t>
            </a:fld>
            <a:endParaRPr lang="en-US"/>
          </a:p>
        </p:txBody>
      </p:sp>
    </p:spTree>
    <p:extLst>
      <p:ext uri="{BB962C8B-B14F-4D97-AF65-F5344CB8AC3E}">
        <p14:creationId xmlns:p14="http://schemas.microsoft.com/office/powerpoint/2010/main" val="326578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a:t>
            </a:r>
            <a:r>
              <a:rPr lang="en-US" dirty="0" err="1"/>
              <a:t>mins</a:t>
            </a:r>
            <a:endParaRPr lang="en-US" dirty="0"/>
          </a:p>
          <a:p>
            <a:endParaRPr lang="en-US" dirty="0"/>
          </a:p>
          <a:p>
            <a:r>
              <a:rPr lang="en-US" dirty="0"/>
              <a:t>Reveal some of the things that are going on</a:t>
            </a:r>
            <a:r>
              <a:rPr lang="en-US" baseline="0" dirty="0"/>
              <a:t> with their bodies (their physical development) , their team (their social development), and their feelings (their emotional development).  </a:t>
            </a:r>
          </a:p>
          <a:p>
            <a:endParaRPr lang="en-US" baseline="0" dirty="0"/>
          </a:p>
          <a:p>
            <a:r>
              <a:rPr lang="en-US" baseline="0" dirty="0"/>
              <a:t>Why does this matter?  Hopefully, it helps us understand that it’s normal for kids to still be developing some of the skills we want them to be able to display as coaches.  That their behavior may be driven more by the developmental stage they are in and less by an intention to ruin our day.  </a:t>
            </a:r>
          </a:p>
          <a:p>
            <a:endParaRPr lang="en-US" baseline="0" dirty="0"/>
          </a:p>
          <a:p>
            <a:r>
              <a:rPr lang="en-US" baseline="0" dirty="0"/>
              <a:t>If we know more about where they are, we can make adjustments that help us accommodate for the things they are good at and the things that they still need to develop.</a:t>
            </a:r>
            <a:endParaRPr lang="en-US" dirty="0"/>
          </a:p>
          <a:p>
            <a:endParaRPr lang="en-US" dirty="0"/>
          </a:p>
        </p:txBody>
      </p:sp>
      <p:sp>
        <p:nvSpPr>
          <p:cNvPr id="4" name="Slide Number Placeholder 3"/>
          <p:cNvSpPr>
            <a:spLocks noGrp="1"/>
          </p:cNvSpPr>
          <p:nvPr>
            <p:ph type="sldNum" sz="quarter" idx="10"/>
          </p:nvPr>
        </p:nvSpPr>
        <p:spPr/>
        <p:txBody>
          <a:bodyPr/>
          <a:lstStyle/>
          <a:p>
            <a:fld id="{AAFBB4F8-7E32-614B-BCDC-61E1C02A04CD}" type="slidenum">
              <a:rPr lang="en-US" smtClean="0"/>
              <a:t>12</a:t>
            </a:fld>
            <a:endParaRPr lang="en-US"/>
          </a:p>
        </p:txBody>
      </p:sp>
    </p:spTree>
    <p:extLst>
      <p:ext uri="{BB962C8B-B14F-4D97-AF65-F5344CB8AC3E}">
        <p14:creationId xmlns:p14="http://schemas.microsoft.com/office/powerpoint/2010/main" val="3858108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Shape 533"/>
          <p:cNvSpPr txBox="1">
            <a:spLocks noGrp="1"/>
          </p:cNvSpPr>
          <p:nvPr>
            <p:ph type="body" idx="1"/>
          </p:nvPr>
        </p:nvSpPr>
        <p:spPr>
          <a:xfrm>
            <a:off x="701040" y="4415790"/>
            <a:ext cx="5608320" cy="4183380"/>
          </a:xfrm>
          <a:prstGeom prst="rect">
            <a:avLst/>
          </a:prstGeom>
          <a:noFill/>
          <a:ln>
            <a:noFill/>
          </a:ln>
        </p:spPr>
        <p:txBody>
          <a:bodyPr wrap="square" lIns="93162" tIns="93162" rIns="93162" bIns="93162" anchor="t" anchorCtr="0">
            <a:noAutofit/>
          </a:bodyPr>
          <a:lstStyle/>
          <a:p>
            <a:pPr>
              <a:buClr>
                <a:schemeClr val="dk1"/>
              </a:buClr>
              <a:buSzPct val="25000"/>
            </a:pPr>
            <a:r>
              <a:rPr lang="en-US" dirty="0"/>
              <a:t>2 minutes (90;</a:t>
            </a:r>
            <a:r>
              <a:rPr lang="en-US" baseline="0" dirty="0"/>
              <a:t> 84; 96 </a:t>
            </a:r>
            <a:r>
              <a:rPr lang="en-US" dirty="0"/>
              <a:t>minutes)</a:t>
            </a:r>
          </a:p>
          <a:p>
            <a:pPr>
              <a:buClr>
                <a:schemeClr val="dk1"/>
              </a:buClr>
              <a:buSzPct val="25000"/>
            </a:pPr>
            <a:endParaRPr lang="en-US" dirty="0"/>
          </a:p>
          <a:p>
            <a:pPr>
              <a:buClr>
                <a:schemeClr val="dk1"/>
              </a:buClr>
              <a:buSzPct val="25000"/>
            </a:pPr>
            <a:r>
              <a:rPr lang="en-US" dirty="0"/>
              <a:t>Here’s how we’re going to do it.  We’re going to share this frame</a:t>
            </a:r>
            <a:r>
              <a:rPr lang="en-US" baseline="0" dirty="0"/>
              <a:t>work so that we become more mindful and intentional in developing relationships with young people that really help them heal and thrive.  </a:t>
            </a:r>
            <a:endParaRPr lang="en-US" dirty="0"/>
          </a:p>
          <a:p>
            <a:pPr>
              <a:buClr>
                <a:schemeClr val="dk1"/>
              </a:buClr>
              <a:buSzPct val="25000"/>
            </a:pPr>
            <a:endParaRPr lang="en-US" baseline="0" dirty="0"/>
          </a:p>
          <a:p>
            <a:pPr>
              <a:buClr>
                <a:schemeClr val="dk1"/>
              </a:buClr>
              <a:buSzPct val="25000"/>
            </a:pPr>
            <a:r>
              <a:rPr lang="en-US" baseline="0" dirty="0"/>
              <a:t>Give overview of the Search Institute- review the development of the 40 Development Assets and how it has led to looking deeper into the relationships that young people have with caring adults.  As Kent </a:t>
            </a:r>
            <a:r>
              <a:rPr lang="en-US" baseline="0" dirty="0" err="1"/>
              <a:t>Pekel</a:t>
            </a:r>
            <a:r>
              <a:rPr lang="en-US" baseline="0" dirty="0"/>
              <a:t>, the executive director of the Search Institute has said- Search is interested in looking into the “black box” of youth and adult relationships and seeing what is going on and what really makes the difference- diving deeper and understanding more about what happens in these relationships.  </a:t>
            </a:r>
          </a:p>
          <a:p>
            <a:pPr>
              <a:buClr>
                <a:schemeClr val="dk1"/>
              </a:buClr>
              <a:buSzPct val="25000"/>
            </a:pPr>
            <a:endParaRPr lang="en-US" dirty="0"/>
          </a:p>
          <a:p>
            <a:pPr>
              <a:buClr>
                <a:schemeClr val="dk1"/>
              </a:buClr>
              <a:buSzPct val="25000"/>
            </a:pPr>
            <a:endParaRPr dirty="0"/>
          </a:p>
        </p:txBody>
      </p:sp>
      <p:sp>
        <p:nvSpPr>
          <p:cNvPr id="534" name="Shape 53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5803888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minutes (92</a:t>
            </a:r>
            <a:r>
              <a:rPr lang="en-US" baseline="0" dirty="0"/>
              <a:t>; 86; 98</a:t>
            </a:r>
            <a:r>
              <a:rPr lang="en-US" dirty="0"/>
              <a:t> minutes)</a:t>
            </a:r>
          </a:p>
          <a:p>
            <a:endParaRPr lang="en-US" dirty="0"/>
          </a:p>
          <a:p>
            <a:r>
              <a:rPr lang="en-US" dirty="0"/>
              <a:t>Through the research, Search institute has identified 5 things that a young</a:t>
            </a:r>
            <a:r>
              <a:rPr lang="en-US" baseline="0" dirty="0"/>
              <a:t> person needs to thrive.</a:t>
            </a:r>
          </a:p>
          <a:p>
            <a:endParaRPr lang="en-US" baseline="0" dirty="0"/>
          </a:p>
          <a:p>
            <a:r>
              <a:rPr lang="en-US" baseline="0" dirty="0"/>
              <a:t>The question becomes- how do we ensure that all young people have the adults they need to carry out these 5 activities?</a:t>
            </a:r>
          </a:p>
          <a:p>
            <a:endParaRPr lang="en-US" baseline="0" dirty="0"/>
          </a:p>
          <a:p>
            <a:r>
              <a:rPr lang="en-US" baseline="0" dirty="0"/>
              <a:t>Please note: This discussion needs to focus on the fact that young people already have adults in their lives and that although some adults may not be able to carry out all the activities- we should never discount what the adults CAN do- for instance, we want to get away from the notion that young people “have no one”.  They may have someone who can love them and believe in them but this may not lead to opportunities to help them achieve academically.  Always celebrate what the adults can offer.</a:t>
            </a:r>
            <a:endParaRPr lang="en-US" dirty="0"/>
          </a:p>
        </p:txBody>
      </p:sp>
      <p:sp>
        <p:nvSpPr>
          <p:cNvPr id="4" name="Slide Number Placeholder 3"/>
          <p:cNvSpPr>
            <a:spLocks noGrp="1"/>
          </p:cNvSpPr>
          <p:nvPr>
            <p:ph type="sldNum" sz="quarter" idx="10"/>
          </p:nvPr>
        </p:nvSpPr>
        <p:spPr/>
        <p:txBody>
          <a:bodyPr/>
          <a:lstStyle/>
          <a:p>
            <a:fld id="{AAFBB4F8-7E32-614B-BCDC-61E1C02A04CD}" type="slidenum">
              <a:rPr lang="en-US" smtClean="0"/>
              <a:t>14</a:t>
            </a:fld>
            <a:endParaRPr lang="en-US"/>
          </a:p>
        </p:txBody>
      </p:sp>
    </p:spTree>
    <p:extLst>
      <p:ext uri="{BB962C8B-B14F-4D97-AF65-F5344CB8AC3E}">
        <p14:creationId xmlns:p14="http://schemas.microsoft.com/office/powerpoint/2010/main" val="1210361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minutes (95; 89; 101 minutes)</a:t>
            </a:r>
          </a:p>
          <a:p>
            <a:endParaRPr lang="en-US" dirty="0"/>
          </a:p>
          <a:p>
            <a:r>
              <a:rPr lang="en-US" dirty="0"/>
              <a:t>Review the specifics</a:t>
            </a:r>
            <a:r>
              <a:rPr lang="en-US" baseline="0" dirty="0"/>
              <a:t> of each of the 5 elements of the developmental relationships framework.</a:t>
            </a:r>
            <a:endParaRPr lang="en-US" dirty="0"/>
          </a:p>
        </p:txBody>
      </p:sp>
      <p:sp>
        <p:nvSpPr>
          <p:cNvPr id="4" name="Slide Number Placeholder 3"/>
          <p:cNvSpPr>
            <a:spLocks noGrp="1"/>
          </p:cNvSpPr>
          <p:nvPr>
            <p:ph type="sldNum" sz="quarter" idx="10"/>
          </p:nvPr>
        </p:nvSpPr>
        <p:spPr/>
        <p:txBody>
          <a:bodyPr/>
          <a:lstStyle/>
          <a:p>
            <a:fld id="{AAFBB4F8-7E32-614B-BCDC-61E1C02A04CD}" type="slidenum">
              <a:rPr lang="en-US" smtClean="0"/>
              <a:t>15</a:t>
            </a:fld>
            <a:endParaRPr lang="en-US"/>
          </a:p>
        </p:txBody>
      </p:sp>
    </p:spTree>
    <p:extLst>
      <p:ext uri="{BB962C8B-B14F-4D97-AF65-F5344CB8AC3E}">
        <p14:creationId xmlns:p14="http://schemas.microsoft.com/office/powerpoint/2010/main" val="765009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t>3 minutes (98;</a:t>
            </a:r>
            <a:r>
              <a:rPr lang="en-US" baseline="0" dirty="0"/>
              <a:t> 92; 104</a:t>
            </a:r>
            <a:r>
              <a:rPr lang="en-US" dirty="0"/>
              <a:t> minutes)</a:t>
            </a:r>
          </a:p>
          <a:p>
            <a:pPr defTabSz="465887">
              <a:defRPr/>
            </a:pPr>
            <a:endParaRPr lang="en-US" dirty="0"/>
          </a:p>
          <a:p>
            <a:pPr defTabSz="465887">
              <a:defRPr/>
            </a:pPr>
            <a:r>
              <a:rPr lang="en-US" dirty="0"/>
              <a:t>Review the specifics</a:t>
            </a:r>
            <a:r>
              <a:rPr lang="en-US" baseline="0" dirty="0"/>
              <a:t> of each of the 5 elements of the developmental relationships framework.</a:t>
            </a:r>
            <a:endParaRPr lang="en-US" dirty="0"/>
          </a:p>
          <a:p>
            <a:endParaRPr lang="en-US" dirty="0"/>
          </a:p>
        </p:txBody>
      </p:sp>
      <p:sp>
        <p:nvSpPr>
          <p:cNvPr id="4" name="Slide Number Placeholder 3"/>
          <p:cNvSpPr>
            <a:spLocks noGrp="1"/>
          </p:cNvSpPr>
          <p:nvPr>
            <p:ph type="sldNum" sz="quarter" idx="10"/>
          </p:nvPr>
        </p:nvSpPr>
        <p:spPr/>
        <p:txBody>
          <a:bodyPr/>
          <a:lstStyle/>
          <a:p>
            <a:fld id="{AAFBB4F8-7E32-614B-BCDC-61E1C02A04CD}" type="slidenum">
              <a:rPr lang="en-US" smtClean="0"/>
              <a:t>16</a:t>
            </a:fld>
            <a:endParaRPr lang="en-US"/>
          </a:p>
        </p:txBody>
      </p:sp>
    </p:spTree>
    <p:extLst>
      <p:ext uri="{BB962C8B-B14F-4D97-AF65-F5344CB8AC3E}">
        <p14:creationId xmlns:p14="http://schemas.microsoft.com/office/powerpoint/2010/main" val="10044051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t>3 minutes (101;</a:t>
            </a:r>
            <a:r>
              <a:rPr lang="en-US" baseline="0" dirty="0"/>
              <a:t> 95; 107</a:t>
            </a:r>
            <a:r>
              <a:rPr lang="en-US" dirty="0"/>
              <a:t> minutes)</a:t>
            </a:r>
          </a:p>
          <a:p>
            <a:pPr defTabSz="465887">
              <a:defRPr/>
            </a:pPr>
            <a:endParaRPr lang="en-US" dirty="0"/>
          </a:p>
          <a:p>
            <a:pPr defTabSz="465887">
              <a:defRPr/>
            </a:pPr>
            <a:r>
              <a:rPr lang="en-US" dirty="0"/>
              <a:t>Review the specifics</a:t>
            </a:r>
            <a:r>
              <a:rPr lang="en-US" baseline="0" dirty="0"/>
              <a:t> of each of the 5 elements of the developmental relationships framework.</a:t>
            </a:r>
            <a:endParaRPr lang="en-US" dirty="0"/>
          </a:p>
          <a:p>
            <a:endParaRPr lang="en-US" dirty="0"/>
          </a:p>
        </p:txBody>
      </p:sp>
      <p:sp>
        <p:nvSpPr>
          <p:cNvPr id="4" name="Slide Number Placeholder 3"/>
          <p:cNvSpPr>
            <a:spLocks noGrp="1"/>
          </p:cNvSpPr>
          <p:nvPr>
            <p:ph type="sldNum" sz="quarter" idx="10"/>
          </p:nvPr>
        </p:nvSpPr>
        <p:spPr/>
        <p:txBody>
          <a:bodyPr/>
          <a:lstStyle/>
          <a:p>
            <a:fld id="{AAFBB4F8-7E32-614B-BCDC-61E1C02A04CD}" type="slidenum">
              <a:rPr lang="en-US" smtClean="0"/>
              <a:t>17</a:t>
            </a:fld>
            <a:endParaRPr lang="en-US"/>
          </a:p>
        </p:txBody>
      </p:sp>
    </p:spTree>
    <p:extLst>
      <p:ext uri="{BB962C8B-B14F-4D97-AF65-F5344CB8AC3E}">
        <p14:creationId xmlns:p14="http://schemas.microsoft.com/office/powerpoint/2010/main" val="2853838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t>3 minutes (104; 98; 110 minutes)</a:t>
            </a:r>
          </a:p>
          <a:p>
            <a:pPr defTabSz="465887">
              <a:defRPr/>
            </a:pPr>
            <a:endParaRPr lang="en-US" dirty="0"/>
          </a:p>
          <a:p>
            <a:pPr defTabSz="465887">
              <a:defRPr/>
            </a:pPr>
            <a:r>
              <a:rPr lang="en-US" dirty="0"/>
              <a:t>Review the specifics</a:t>
            </a:r>
            <a:r>
              <a:rPr lang="en-US" baseline="0" dirty="0"/>
              <a:t> of each of the 5 elements of the developmental relationships framework.</a:t>
            </a:r>
            <a:endParaRPr lang="en-US" dirty="0"/>
          </a:p>
          <a:p>
            <a:endParaRPr lang="en-US" dirty="0"/>
          </a:p>
        </p:txBody>
      </p:sp>
      <p:sp>
        <p:nvSpPr>
          <p:cNvPr id="4" name="Slide Number Placeholder 3"/>
          <p:cNvSpPr>
            <a:spLocks noGrp="1"/>
          </p:cNvSpPr>
          <p:nvPr>
            <p:ph type="sldNum" sz="quarter" idx="10"/>
          </p:nvPr>
        </p:nvSpPr>
        <p:spPr/>
        <p:txBody>
          <a:bodyPr/>
          <a:lstStyle/>
          <a:p>
            <a:fld id="{AAFBB4F8-7E32-614B-BCDC-61E1C02A04CD}" type="slidenum">
              <a:rPr lang="en-US" smtClean="0"/>
              <a:t>18</a:t>
            </a:fld>
            <a:endParaRPr lang="en-US"/>
          </a:p>
        </p:txBody>
      </p:sp>
    </p:spTree>
    <p:extLst>
      <p:ext uri="{BB962C8B-B14F-4D97-AF65-F5344CB8AC3E}">
        <p14:creationId xmlns:p14="http://schemas.microsoft.com/office/powerpoint/2010/main" val="1711413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t>3 minutes (107</a:t>
            </a:r>
            <a:r>
              <a:rPr lang="en-US" baseline="0" dirty="0"/>
              <a:t>; 101; 113 minutes)</a:t>
            </a:r>
            <a:endParaRPr lang="en-US" dirty="0"/>
          </a:p>
          <a:p>
            <a:pPr defTabSz="465887">
              <a:defRPr/>
            </a:pPr>
            <a:endParaRPr lang="en-US" dirty="0"/>
          </a:p>
          <a:p>
            <a:pPr defTabSz="465887">
              <a:defRPr/>
            </a:pPr>
            <a:r>
              <a:rPr lang="en-US" dirty="0"/>
              <a:t>Review the specifics</a:t>
            </a:r>
            <a:r>
              <a:rPr lang="en-US" baseline="0" dirty="0"/>
              <a:t> of each of the 5 elements of the developmental relationships framework.</a:t>
            </a:r>
            <a:endParaRPr lang="en-US" dirty="0"/>
          </a:p>
          <a:p>
            <a:endParaRPr lang="en-US" dirty="0"/>
          </a:p>
        </p:txBody>
      </p:sp>
      <p:sp>
        <p:nvSpPr>
          <p:cNvPr id="4" name="Slide Number Placeholder 3"/>
          <p:cNvSpPr>
            <a:spLocks noGrp="1"/>
          </p:cNvSpPr>
          <p:nvPr>
            <p:ph type="sldNum" sz="quarter" idx="10"/>
          </p:nvPr>
        </p:nvSpPr>
        <p:spPr/>
        <p:txBody>
          <a:bodyPr/>
          <a:lstStyle/>
          <a:p>
            <a:fld id="{AAFBB4F8-7E32-614B-BCDC-61E1C02A04CD}" type="slidenum">
              <a:rPr lang="en-US" smtClean="0"/>
              <a:t>19</a:t>
            </a:fld>
            <a:endParaRPr lang="en-US"/>
          </a:p>
        </p:txBody>
      </p:sp>
    </p:spTree>
    <p:extLst>
      <p:ext uri="{BB962C8B-B14F-4D97-AF65-F5344CB8AC3E}">
        <p14:creationId xmlns:p14="http://schemas.microsoft.com/office/powerpoint/2010/main" val="6255907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Shape 592"/>
          <p:cNvSpPr txBox="1">
            <a:spLocks noGrp="1"/>
          </p:cNvSpPr>
          <p:nvPr>
            <p:ph type="body" idx="1"/>
          </p:nvPr>
        </p:nvSpPr>
        <p:spPr>
          <a:xfrm>
            <a:off x="701040" y="4415790"/>
            <a:ext cx="5608320" cy="4183380"/>
          </a:xfrm>
          <a:prstGeom prst="rect">
            <a:avLst/>
          </a:prstGeom>
          <a:noFill/>
          <a:ln>
            <a:noFill/>
          </a:ln>
        </p:spPr>
        <p:txBody>
          <a:bodyPr wrap="square" lIns="93162" tIns="93162" rIns="93162" bIns="93162" anchor="t" anchorCtr="0">
            <a:noAutofit/>
          </a:bodyPr>
          <a:lstStyle/>
          <a:p>
            <a:pPr>
              <a:buClr>
                <a:schemeClr val="dk1"/>
              </a:buClr>
              <a:buSzPct val="25000"/>
            </a:pPr>
            <a:r>
              <a:rPr lang="en-US" dirty="0"/>
              <a:t>1</a:t>
            </a:r>
            <a:r>
              <a:rPr lang="en-US" baseline="0" dirty="0"/>
              <a:t> minute (108; 102; 114 minutes)</a:t>
            </a:r>
            <a:endParaRPr lang="en-US" dirty="0"/>
          </a:p>
          <a:p>
            <a:pPr>
              <a:buClr>
                <a:schemeClr val="dk1"/>
              </a:buClr>
              <a:buSzPct val="25000"/>
            </a:pPr>
            <a:endParaRPr lang="en-US" dirty="0"/>
          </a:p>
          <a:p>
            <a:pPr>
              <a:buClr>
                <a:schemeClr val="dk1"/>
              </a:buClr>
              <a:buSzPct val="25000"/>
            </a:pPr>
            <a:r>
              <a:rPr lang="en-US" dirty="0"/>
              <a:t>Now that</a:t>
            </a:r>
            <a:r>
              <a:rPr lang="en-US" baseline="0" dirty="0"/>
              <a:t> we know the key elements of the kinds of relationships that help young people thrive, it’s time to think about the HOW.  How do we make these things come alive in our sports context.  How can we be more intentional about what we do to ensure that we are doing all of these things.</a:t>
            </a:r>
          </a:p>
          <a:p>
            <a:pPr>
              <a:buClr>
                <a:schemeClr val="dk1"/>
              </a:buClr>
              <a:buSzPct val="25000"/>
            </a:pPr>
            <a:endParaRPr lang="en-US" baseline="0" dirty="0"/>
          </a:p>
          <a:p>
            <a:pPr>
              <a:buClr>
                <a:schemeClr val="dk1"/>
              </a:buClr>
              <a:buSzPct val="25000"/>
            </a:pPr>
            <a:endParaRPr dirty="0"/>
          </a:p>
        </p:txBody>
      </p:sp>
      <p:sp>
        <p:nvSpPr>
          <p:cNvPr id="593" name="Shape 59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588524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ct val="25000"/>
            </a:pPr>
            <a:r>
              <a:rPr lang="en-US" dirty="0">
                <a:solidFill>
                  <a:schemeClr val="dk1"/>
                </a:solidFill>
                <a:ea typeface="Calibri"/>
                <a:cs typeface="Calibri"/>
                <a:sym typeface="Calibri"/>
              </a:rPr>
              <a:t>3 minutes (3 minutes)</a:t>
            </a:r>
          </a:p>
          <a:p>
            <a:pPr>
              <a:buClr>
                <a:schemeClr val="dk1"/>
              </a:buClr>
              <a:buSzPct val="25000"/>
            </a:pPr>
            <a:endParaRPr lang="en-US" dirty="0">
              <a:solidFill>
                <a:schemeClr val="dk1"/>
              </a:solidFill>
              <a:ea typeface="Calibri"/>
              <a:cs typeface="Calibri"/>
              <a:sym typeface="Calibri"/>
            </a:endParaRPr>
          </a:p>
          <a:p>
            <a:pPr>
              <a:buClr>
                <a:schemeClr val="dk1"/>
              </a:buClr>
              <a:buSzPct val="25000"/>
            </a:pPr>
            <a:r>
              <a:rPr lang="en-US" dirty="0">
                <a:solidFill>
                  <a:schemeClr val="dk1"/>
                </a:solidFill>
                <a:ea typeface="Calibri"/>
                <a:cs typeface="Calibri"/>
                <a:sym typeface="Calibri"/>
              </a:rPr>
              <a:t>Brief welcome and introduction of facilitators</a:t>
            </a:r>
          </a:p>
          <a:p>
            <a:pPr>
              <a:buClr>
                <a:schemeClr val="dk1"/>
              </a:buClr>
              <a:buSzPct val="25000"/>
            </a:pPr>
            <a:endParaRPr lang="en-US" dirty="0">
              <a:solidFill>
                <a:schemeClr val="dk1"/>
              </a:solidFill>
              <a:ea typeface="Calibri"/>
              <a:cs typeface="Calibri"/>
              <a:sym typeface="Calibri"/>
            </a:endParaRPr>
          </a:p>
          <a:p>
            <a:pPr>
              <a:buClr>
                <a:schemeClr val="dk1"/>
              </a:buClr>
              <a:buSzPct val="25000"/>
            </a:pPr>
            <a:r>
              <a:rPr lang="en-US" dirty="0">
                <a:solidFill>
                  <a:schemeClr val="dk1"/>
                </a:solidFill>
                <a:ea typeface="Calibri"/>
                <a:cs typeface="Calibri"/>
                <a:sym typeface="Calibri"/>
              </a:rPr>
              <a:t>This training was developed by Mass Mentoring and MENTOR to capitalize on the power of all adults to develop the kinds of positive relationships with young people that help them thrive.</a:t>
            </a:r>
          </a:p>
          <a:p>
            <a:pPr>
              <a:buClr>
                <a:schemeClr val="dk1"/>
              </a:buClr>
              <a:buSzPct val="25000"/>
            </a:pPr>
            <a:endParaRPr lang="en-US" dirty="0">
              <a:solidFill>
                <a:schemeClr val="dk1"/>
              </a:solidFill>
              <a:ea typeface="Calibri"/>
              <a:cs typeface="Calibri"/>
              <a:sym typeface="Calibri"/>
            </a:endParaRPr>
          </a:p>
          <a:p>
            <a:pPr>
              <a:buClr>
                <a:schemeClr val="dk1"/>
              </a:buClr>
              <a:buSzPct val="25000"/>
            </a:pPr>
            <a:r>
              <a:rPr lang="en-US" dirty="0">
                <a:solidFill>
                  <a:schemeClr val="dk1"/>
                </a:solidFill>
                <a:ea typeface="Calibri"/>
                <a:cs typeface="Calibri"/>
                <a:sym typeface="Calibri"/>
              </a:rPr>
              <a:t>We know that coaches can be some of the most influential people in the lives of young people and we want to share some things that coaches (you)  can put in their toolbox to really make the most of the time the young people you work with!</a:t>
            </a:r>
          </a:p>
          <a:p>
            <a:pPr>
              <a:buClr>
                <a:schemeClr val="dk1"/>
              </a:buClr>
              <a:buSzPct val="25000"/>
            </a:pPr>
            <a:endParaRPr lang="en-US" dirty="0">
              <a:solidFill>
                <a:schemeClr val="dk1"/>
              </a:solidFill>
              <a:ea typeface="Calibri"/>
              <a:cs typeface="Calibri"/>
              <a:sym typeface="Calibri"/>
            </a:endParaRPr>
          </a:p>
          <a:p>
            <a:pPr>
              <a:buClr>
                <a:schemeClr val="dk1"/>
              </a:buClr>
              <a:buSzPct val="25000"/>
            </a:pPr>
            <a:endParaRPr lang="en-US" dirty="0">
              <a:solidFill>
                <a:schemeClr val="dk1"/>
              </a:solidFill>
              <a:ea typeface="Calibri"/>
              <a:cs typeface="Calibri"/>
              <a:sym typeface="Calibri"/>
            </a:endParaRPr>
          </a:p>
          <a:p>
            <a:endParaRPr lang="en-US" dirty="0"/>
          </a:p>
        </p:txBody>
      </p:sp>
      <p:sp>
        <p:nvSpPr>
          <p:cNvPr id="4" name="Slide Number Placeholder 3"/>
          <p:cNvSpPr>
            <a:spLocks noGrp="1"/>
          </p:cNvSpPr>
          <p:nvPr>
            <p:ph type="sldNum" sz="quarter" idx="10"/>
          </p:nvPr>
        </p:nvSpPr>
        <p:spPr/>
        <p:txBody>
          <a:bodyPr/>
          <a:lstStyle/>
          <a:p>
            <a:fld id="{AAFBB4F8-7E32-614B-BCDC-61E1C02A04CD}" type="slidenum">
              <a:rPr lang="en-US" smtClean="0"/>
              <a:t>2</a:t>
            </a:fld>
            <a:endParaRPr lang="en-US"/>
          </a:p>
        </p:txBody>
      </p:sp>
    </p:spTree>
    <p:extLst>
      <p:ext uri="{BB962C8B-B14F-4D97-AF65-F5344CB8AC3E}">
        <p14:creationId xmlns:p14="http://schemas.microsoft.com/office/powerpoint/2010/main" val="11570817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10</a:t>
            </a:r>
            <a:r>
              <a:rPr lang="en-US" baseline="0" dirty="0"/>
              <a:t> minutes (5 working, 5 debrief) (118; 112; 124 minutes)</a:t>
            </a:r>
            <a:endParaRPr lang="en-US" dirty="0"/>
          </a:p>
          <a:p>
            <a:pPr>
              <a:buNone/>
            </a:pPr>
            <a:endParaRPr lang="en-US" dirty="0"/>
          </a:p>
          <a:p>
            <a:pPr>
              <a:buNone/>
            </a:pPr>
            <a:r>
              <a:rPr lang="en-US" dirty="0"/>
              <a:t>In</a:t>
            </a:r>
            <a:r>
              <a:rPr lang="en-US" baseline="0" dirty="0"/>
              <a:t> groups of 2 or 3- don’t be by yourself and don’t be in a big group of 4- think about the things that you are already doing that express care, provide support, challenge growth, share power, and expand possibilities.  Think about them as the things that you can actually SAY, the things that you consistently DO and the ways in which you make these things happen for the whole team- not only in one on one interactions.</a:t>
            </a:r>
          </a:p>
          <a:p>
            <a:pPr>
              <a:buNone/>
            </a:pPr>
            <a:endParaRPr lang="en-US" baseline="0" dirty="0"/>
          </a:p>
          <a:p>
            <a:pPr>
              <a:buNone/>
            </a:pPr>
            <a:r>
              <a:rPr lang="en-US" baseline="0" dirty="0"/>
              <a:t>Feel free to write as much down as you can.  We’ll have a chance to chat about some of these once you’ve thought about it for a bit.</a:t>
            </a:r>
          </a:p>
          <a:p>
            <a:pPr>
              <a:buNone/>
            </a:pPr>
            <a:endParaRPr lang="en-US" baseline="0" dirty="0"/>
          </a:p>
          <a:p>
            <a:pPr>
              <a:buNone/>
            </a:pPr>
            <a:r>
              <a:rPr lang="en-US" baseline="0" dirty="0"/>
              <a:t>Have partners or trios share their strategies.  Push them to be clear about how they think it achieves the element of the developmental relationship they are addressing.</a:t>
            </a:r>
          </a:p>
          <a:p>
            <a:pPr>
              <a:buNone/>
            </a:pPr>
            <a:endParaRPr lang="en-US" dirty="0"/>
          </a:p>
        </p:txBody>
      </p:sp>
      <p:sp>
        <p:nvSpPr>
          <p:cNvPr id="4" name="Slide Number Placeholder 3"/>
          <p:cNvSpPr>
            <a:spLocks noGrp="1"/>
          </p:cNvSpPr>
          <p:nvPr>
            <p:ph type="sldNum" idx="10"/>
          </p:nvPr>
        </p:nvSpPr>
        <p:spPr/>
        <p:txBody>
          <a:bodyPr/>
          <a:lstStyle/>
          <a:p>
            <a:pPr>
              <a:buSzPct val="25000"/>
            </a:pPr>
            <a:fld id="{00000000-1234-1234-1234-123412341234}" type="slidenum">
              <a:rPr lang="en-US">
                <a:solidFill>
                  <a:schemeClr val="dk1"/>
                </a:solidFill>
                <a:latin typeface="Calibri"/>
                <a:ea typeface="Calibri"/>
                <a:cs typeface="Calibri"/>
                <a:sym typeface="Calibri"/>
              </a:rPr>
              <a:pPr>
                <a:buSzPct val="25000"/>
              </a:pPr>
              <a:t>21</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44456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Shape 688"/>
          <p:cNvSpPr txBox="1">
            <a:spLocks noGrp="1"/>
          </p:cNvSpPr>
          <p:nvPr>
            <p:ph type="body" idx="1"/>
          </p:nvPr>
        </p:nvSpPr>
        <p:spPr>
          <a:xfrm>
            <a:off x="701040" y="4415790"/>
            <a:ext cx="5608320" cy="4183380"/>
          </a:xfrm>
          <a:prstGeom prst="rect">
            <a:avLst/>
          </a:prstGeom>
          <a:noFill/>
          <a:ln>
            <a:noFill/>
          </a:ln>
        </p:spPr>
        <p:txBody>
          <a:bodyPr wrap="square" lIns="93162" tIns="93162" rIns="93162" bIns="93162" anchor="t" anchorCtr="0">
            <a:noAutofit/>
          </a:bodyPr>
          <a:lstStyle/>
          <a:p>
            <a:pPr>
              <a:buClr>
                <a:schemeClr val="dk1"/>
              </a:buClr>
              <a:buSzPct val="25000"/>
            </a:pPr>
            <a:r>
              <a:rPr lang="en-US" dirty="0">
                <a:solidFill>
                  <a:schemeClr val="dk1"/>
                </a:solidFill>
                <a:latin typeface="Calibri"/>
                <a:ea typeface="Calibri"/>
                <a:cs typeface="Calibri"/>
                <a:sym typeface="Calibri"/>
              </a:rPr>
              <a:t>5 minutes (158; 152; 164 minutes)</a:t>
            </a:r>
          </a:p>
          <a:p>
            <a:pPr>
              <a:buClr>
                <a:schemeClr val="dk1"/>
              </a:buClr>
              <a:buSzPct val="25000"/>
            </a:pPr>
            <a:endParaRPr lang="en-US" dirty="0">
              <a:solidFill>
                <a:schemeClr val="dk1"/>
              </a:solidFill>
              <a:latin typeface="Calibri"/>
              <a:ea typeface="Calibri"/>
              <a:cs typeface="Calibri"/>
              <a:sym typeface="Calibri"/>
            </a:endParaRPr>
          </a:p>
          <a:p>
            <a:pPr>
              <a:buClr>
                <a:schemeClr val="dk1"/>
              </a:buClr>
              <a:buSzPct val="25000"/>
            </a:pPr>
            <a:r>
              <a:rPr lang="en-US" dirty="0">
                <a:solidFill>
                  <a:schemeClr val="dk1"/>
                </a:solidFill>
                <a:latin typeface="Calibri"/>
                <a:ea typeface="Calibri"/>
                <a:cs typeface="Calibri"/>
                <a:sym typeface="Calibri"/>
              </a:rPr>
              <a:t>Commitments and closing- pair share</a:t>
            </a:r>
          </a:p>
          <a:p>
            <a:pPr>
              <a:buClr>
                <a:schemeClr val="dk1"/>
              </a:buClr>
              <a:buSzPct val="25000"/>
            </a:pPr>
            <a:endParaRPr lang="en-US" dirty="0">
              <a:solidFill>
                <a:schemeClr val="dk1"/>
              </a:solidFill>
              <a:latin typeface="Calibri"/>
              <a:ea typeface="Calibri"/>
              <a:cs typeface="Calibri"/>
              <a:sym typeface="Calibri"/>
            </a:endParaRPr>
          </a:p>
          <a:p>
            <a:pPr>
              <a:buClr>
                <a:schemeClr val="dk1"/>
              </a:buClr>
              <a:buSzPct val="25000"/>
            </a:pPr>
            <a:r>
              <a:rPr lang="en-US" dirty="0">
                <a:solidFill>
                  <a:schemeClr val="dk1"/>
                </a:solidFill>
                <a:latin typeface="Calibri"/>
                <a:ea typeface="Calibri"/>
                <a:cs typeface="Calibri"/>
                <a:sym typeface="Calibri"/>
              </a:rPr>
              <a:t>Ask folks to come up with one thing they want to try after this training.  Encourage them to say it out loud to their partner, write it down in their workbook, and share it with the whole group in order to really make it real!</a:t>
            </a:r>
          </a:p>
          <a:p>
            <a:pPr>
              <a:buClr>
                <a:schemeClr val="dk1"/>
              </a:buClr>
              <a:buSzPct val="25000"/>
            </a:pPr>
            <a:endParaRPr lang="en-US" dirty="0">
              <a:solidFill>
                <a:schemeClr val="dk1"/>
              </a:solidFill>
              <a:latin typeface="Calibri"/>
              <a:ea typeface="Calibri"/>
              <a:cs typeface="Calibri"/>
              <a:sym typeface="Calibri"/>
            </a:endParaRPr>
          </a:p>
          <a:p>
            <a:pPr>
              <a:buClr>
                <a:schemeClr val="dk1"/>
              </a:buClr>
              <a:buSzPct val="25000"/>
            </a:pPr>
            <a:endParaRPr dirty="0">
              <a:solidFill>
                <a:schemeClr val="dk1"/>
              </a:solidFill>
              <a:latin typeface="Calibri"/>
              <a:ea typeface="Calibri"/>
              <a:cs typeface="Calibri"/>
              <a:sym typeface="Calibri"/>
            </a:endParaRPr>
          </a:p>
        </p:txBody>
      </p:sp>
      <p:sp>
        <p:nvSpPr>
          <p:cNvPr id="689" name="Shape 68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3336203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7342894-3C3B-4CFF-9819-6B48A5AE3973}" type="slidenum">
              <a:rPr lang="en-US" smtClean="0"/>
              <a:pPr/>
              <a:t>25</a:t>
            </a:fld>
            <a:endParaRPr lang="en-US"/>
          </a:p>
        </p:txBody>
      </p:sp>
    </p:spTree>
    <p:extLst>
      <p:ext uri="{BB962C8B-B14F-4D97-AF65-F5344CB8AC3E}">
        <p14:creationId xmlns:p14="http://schemas.microsoft.com/office/powerpoint/2010/main" val="4105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Shape 398"/>
          <p:cNvSpPr txBox="1">
            <a:spLocks noGrp="1"/>
          </p:cNvSpPr>
          <p:nvPr>
            <p:ph type="body" idx="1"/>
          </p:nvPr>
        </p:nvSpPr>
        <p:spPr>
          <a:xfrm>
            <a:off x="701040" y="4415790"/>
            <a:ext cx="5608320" cy="4183380"/>
          </a:xfrm>
          <a:prstGeom prst="rect">
            <a:avLst/>
          </a:prstGeom>
          <a:noFill/>
          <a:ln>
            <a:noFill/>
          </a:ln>
        </p:spPr>
        <p:txBody>
          <a:bodyPr wrap="square" lIns="93162" tIns="93162" rIns="93162" bIns="93162" anchor="t" anchorCtr="0">
            <a:noAutofit/>
          </a:bodyPr>
          <a:lstStyle/>
          <a:p>
            <a:pPr>
              <a:buClr>
                <a:schemeClr val="dk1"/>
              </a:buClr>
              <a:buSzPct val="25000"/>
            </a:pPr>
            <a:r>
              <a:rPr lang="en-US" dirty="0">
                <a:solidFill>
                  <a:schemeClr val="dk1"/>
                </a:solidFill>
                <a:latin typeface="Calibri"/>
                <a:ea typeface="Calibri"/>
                <a:cs typeface="Calibri"/>
                <a:sym typeface="Calibri"/>
              </a:rPr>
              <a:t>10 minutes (13 minutes)</a:t>
            </a:r>
          </a:p>
          <a:p>
            <a:pPr>
              <a:buClr>
                <a:schemeClr val="dk1"/>
              </a:buClr>
              <a:buSzPct val="25000"/>
            </a:pPr>
            <a:endParaRPr lang="en-US" dirty="0">
              <a:solidFill>
                <a:schemeClr val="dk1"/>
              </a:solidFill>
              <a:latin typeface="Calibri"/>
              <a:ea typeface="Calibri"/>
              <a:cs typeface="Calibri"/>
              <a:sym typeface="Calibri"/>
            </a:endParaRPr>
          </a:p>
          <a:p>
            <a:pPr>
              <a:buClr>
                <a:schemeClr val="dk1"/>
              </a:buClr>
              <a:buSzPct val="25000"/>
            </a:pPr>
            <a:r>
              <a:rPr lang="en-US" dirty="0">
                <a:solidFill>
                  <a:schemeClr val="dk1"/>
                </a:solidFill>
                <a:latin typeface="Calibri"/>
                <a:ea typeface="Calibri"/>
                <a:cs typeface="Calibri"/>
                <a:sym typeface="Calibri"/>
              </a:rPr>
              <a:t>Now that you’ve gotten to hear a little bit about me, let’s take some time to get to know each other a little bit.  </a:t>
            </a:r>
          </a:p>
          <a:p>
            <a:pPr>
              <a:buClr>
                <a:schemeClr val="dk1"/>
              </a:buClr>
              <a:buSzPct val="25000"/>
            </a:pPr>
            <a:endParaRPr lang="en-US" dirty="0">
              <a:solidFill>
                <a:schemeClr val="dk1"/>
              </a:solidFill>
              <a:latin typeface="Calibri"/>
              <a:ea typeface="Calibri"/>
              <a:cs typeface="Calibri"/>
              <a:sym typeface="Calibri"/>
            </a:endParaRPr>
          </a:p>
          <a:p>
            <a:pPr>
              <a:buClr>
                <a:schemeClr val="dk1"/>
              </a:buClr>
              <a:buSzPct val="25000"/>
            </a:pPr>
            <a:r>
              <a:rPr lang="en-US" dirty="0">
                <a:solidFill>
                  <a:schemeClr val="dk1"/>
                </a:solidFill>
                <a:latin typeface="Calibri"/>
                <a:ea typeface="Calibri"/>
                <a:cs typeface="Calibri"/>
                <a:sym typeface="Calibri"/>
              </a:rPr>
              <a:t>Everyone should have a piece of paper and a pen (either from their workbook, or you can hand out index cards or pieces of scrap paper).</a:t>
            </a:r>
          </a:p>
          <a:p>
            <a:pPr>
              <a:buClr>
                <a:schemeClr val="dk1"/>
              </a:buClr>
              <a:buSzPct val="25000"/>
            </a:pPr>
            <a:r>
              <a:rPr lang="en-US" dirty="0">
                <a:solidFill>
                  <a:schemeClr val="dk1"/>
                </a:solidFill>
                <a:latin typeface="Calibri"/>
                <a:ea typeface="Calibri"/>
                <a:cs typeface="Calibri"/>
                <a:sym typeface="Calibri"/>
              </a:rPr>
              <a:t>Ask everyone to take a minute and write on their piece of paper the five things that are the most important things about themselves.  After a few minutes, ask everyone to stand up and find a person to meet (hopefully, there are at least a few people in the room who they don</a:t>
            </a:r>
            <a:r>
              <a:rPr lang="fr-FR" dirty="0">
                <a:solidFill>
                  <a:schemeClr val="dk1"/>
                </a:solidFill>
                <a:latin typeface="Calibri"/>
                <a:ea typeface="Calibri"/>
                <a:cs typeface="Calibri"/>
                <a:sym typeface="Calibri"/>
              </a:rPr>
              <a:t>’</a:t>
            </a:r>
            <a:r>
              <a:rPr lang="en-US" dirty="0">
                <a:solidFill>
                  <a:schemeClr val="dk1"/>
                </a:solidFill>
                <a:latin typeface="Calibri"/>
                <a:ea typeface="Calibri"/>
                <a:cs typeface="Calibri"/>
                <a:sym typeface="Calibri"/>
              </a:rPr>
              <a:t>t know very well).  Tell them that they are NOT ALLOWED to share with this person any of the five things that are on the card, but must try and introduce themselves anyway.</a:t>
            </a:r>
          </a:p>
          <a:p>
            <a:pPr>
              <a:buClr>
                <a:schemeClr val="dk1"/>
              </a:buClr>
              <a:buSzPct val="25000"/>
            </a:pPr>
            <a:endParaRPr lang="en-US" dirty="0">
              <a:solidFill>
                <a:schemeClr val="dk1"/>
              </a:solidFill>
              <a:latin typeface="Calibri"/>
              <a:ea typeface="Calibri"/>
              <a:cs typeface="Calibri"/>
              <a:sym typeface="Calibri"/>
            </a:endParaRPr>
          </a:p>
          <a:p>
            <a:pPr>
              <a:buClr>
                <a:schemeClr val="dk1"/>
              </a:buClr>
              <a:buSzPct val="25000"/>
            </a:pPr>
            <a:r>
              <a:rPr lang="en-US" dirty="0">
                <a:solidFill>
                  <a:schemeClr val="dk1"/>
                </a:solidFill>
                <a:latin typeface="Calibri"/>
                <a:ea typeface="Calibri"/>
                <a:cs typeface="Calibri"/>
                <a:sym typeface="Calibri"/>
              </a:rPr>
              <a:t>Once you’ve given the participants a few minutes to talk, ask the group:</a:t>
            </a:r>
          </a:p>
          <a:p>
            <a:pPr marL="174708" indent="-174708">
              <a:buClr>
                <a:schemeClr val="dk1"/>
              </a:buClr>
              <a:buSzPct val="25000"/>
              <a:buFontTx/>
              <a:buChar char="•"/>
            </a:pPr>
            <a:r>
              <a:rPr lang="en-US" dirty="0">
                <a:solidFill>
                  <a:schemeClr val="dk1"/>
                </a:solidFill>
                <a:latin typeface="Calibri"/>
                <a:ea typeface="Calibri"/>
                <a:cs typeface="Calibri"/>
                <a:sym typeface="Calibri"/>
              </a:rPr>
              <a:t>Ask: How did it feel to introduce yourself to someone new without being able to talk about the five things with which you most strongly identify?</a:t>
            </a:r>
          </a:p>
          <a:p>
            <a:pPr marL="174708" indent="-174708">
              <a:buClr>
                <a:schemeClr val="dk1"/>
              </a:buClr>
              <a:buSzPct val="25000"/>
              <a:buFontTx/>
              <a:buChar char="•"/>
            </a:pPr>
            <a:r>
              <a:rPr lang="en-US" dirty="0">
                <a:solidFill>
                  <a:schemeClr val="dk1"/>
                </a:solidFill>
                <a:latin typeface="Calibri"/>
                <a:ea typeface="Calibri"/>
                <a:cs typeface="Calibri"/>
                <a:sym typeface="Calibri"/>
              </a:rPr>
              <a:t>Answers might include: it felt a little weird, stunted, or that they weren’t able to show up as their whole selves.</a:t>
            </a:r>
          </a:p>
          <a:p>
            <a:pPr marL="174708" indent="-174708">
              <a:buClr>
                <a:schemeClr val="dk1"/>
              </a:buClr>
              <a:buSzPct val="25000"/>
              <a:buFontTx/>
              <a:buChar char="•"/>
            </a:pPr>
            <a:r>
              <a:rPr lang="en-US" dirty="0">
                <a:solidFill>
                  <a:schemeClr val="dk1"/>
                </a:solidFill>
                <a:latin typeface="Calibri"/>
                <a:ea typeface="Calibri"/>
                <a:cs typeface="Calibri"/>
                <a:sym typeface="Calibri"/>
              </a:rPr>
              <a:t>Ask: How did it feel not to be able to show up as your whole self?</a:t>
            </a:r>
          </a:p>
          <a:p>
            <a:pPr marL="174708" indent="-174708">
              <a:buClr>
                <a:schemeClr val="dk1"/>
              </a:buClr>
              <a:buSzPct val="25000"/>
              <a:buFontTx/>
              <a:buChar char="•"/>
            </a:pPr>
            <a:endParaRPr lang="en-US" dirty="0">
              <a:solidFill>
                <a:schemeClr val="dk1"/>
              </a:solidFill>
              <a:latin typeface="Calibri"/>
              <a:ea typeface="Calibri"/>
              <a:cs typeface="Calibri"/>
              <a:sym typeface="Calibri"/>
            </a:endParaRPr>
          </a:p>
          <a:p>
            <a:pPr>
              <a:buClr>
                <a:schemeClr val="dk1"/>
              </a:buClr>
              <a:buSzPct val="25000"/>
            </a:pPr>
            <a:r>
              <a:rPr lang="en-US" dirty="0">
                <a:solidFill>
                  <a:schemeClr val="dk1"/>
                </a:solidFill>
                <a:latin typeface="Calibri"/>
                <a:ea typeface="Calibri"/>
                <a:cs typeface="Calibri"/>
                <a:sym typeface="Calibri"/>
              </a:rPr>
              <a:t>Say: one of the things that we know is critically important to building relationships with us is that they have to feel like they are able to show up as their whole selves with us.  In order to do that, we need to recognize and understand that there may be things that we do and that others around us do that keep young people showing up as their whole selves- and that often, we aren’t fully aware of the things that we’re doing.</a:t>
            </a:r>
          </a:p>
          <a:p>
            <a:pPr>
              <a:buClr>
                <a:schemeClr val="dk1"/>
              </a:buClr>
              <a:buSzPct val="25000"/>
            </a:pPr>
            <a:endParaRPr lang="en-US" dirty="0">
              <a:solidFill>
                <a:schemeClr val="dk1"/>
              </a:solidFill>
              <a:latin typeface="Calibri"/>
              <a:ea typeface="Calibri"/>
              <a:cs typeface="Calibri"/>
              <a:sym typeface="Calibri"/>
            </a:endParaRPr>
          </a:p>
          <a:p>
            <a:pPr>
              <a:buClr>
                <a:schemeClr val="dk1"/>
              </a:buClr>
              <a:buSzPct val="25000"/>
            </a:pPr>
            <a:r>
              <a:rPr lang="en-US" dirty="0">
                <a:solidFill>
                  <a:schemeClr val="dk1"/>
                </a:solidFill>
                <a:latin typeface="Calibri"/>
                <a:ea typeface="Calibri"/>
                <a:cs typeface="Calibri"/>
                <a:sym typeface="Calibri"/>
              </a:rPr>
              <a:t>We’ll ask you, throughout this training, to try and keep this lens on- try to keep asking yourself about things that might be going on, in the program or in the world more broadly that are keeping young people from being able to comfortably be themselves.  That we might be contributing in conscious or unconscious ways to young people not feeling safe.  We want to try and stay reflective about this- to think deeply about our behavior.  </a:t>
            </a:r>
          </a:p>
          <a:p>
            <a:pPr>
              <a:buClr>
                <a:schemeClr val="dk1"/>
              </a:buClr>
              <a:buSzPct val="25000"/>
            </a:pPr>
            <a:endParaRPr lang="en-US" dirty="0">
              <a:solidFill>
                <a:schemeClr val="dk1"/>
              </a:solidFill>
              <a:latin typeface="Calibri"/>
              <a:ea typeface="Calibri"/>
              <a:cs typeface="Calibri"/>
              <a:sym typeface="Calibri"/>
            </a:endParaRPr>
          </a:p>
          <a:p>
            <a:pPr>
              <a:buClr>
                <a:schemeClr val="dk1"/>
              </a:buClr>
              <a:buSzPct val="25000"/>
            </a:pPr>
            <a:r>
              <a:rPr lang="en-US" dirty="0">
                <a:solidFill>
                  <a:schemeClr val="dk1"/>
                </a:solidFill>
                <a:latin typeface="Calibri"/>
                <a:ea typeface="Calibri"/>
                <a:cs typeface="Calibri"/>
                <a:sym typeface="Calibri"/>
              </a:rPr>
              <a:t>A personal example may be helpful here: </a:t>
            </a:r>
          </a:p>
          <a:p>
            <a:pPr>
              <a:buClr>
                <a:schemeClr val="dk1"/>
              </a:buClr>
              <a:buSzPct val="25000"/>
            </a:pPr>
            <a:r>
              <a:rPr lang="en-US" dirty="0">
                <a:solidFill>
                  <a:schemeClr val="dk1"/>
                </a:solidFill>
                <a:latin typeface="Calibri"/>
                <a:ea typeface="Calibri"/>
                <a:cs typeface="Calibri"/>
                <a:sym typeface="Calibri"/>
              </a:rPr>
              <a:t>Megan’s example: When I was a young coach, I realized that I was doing completely out of habit and with no recognition was that I was referring to an entire group of athletes, girls and boys, as “guys”.  It was because when I was growing up, I mostly played sports with the boys and it’s just how my coaches always referred to me.  I had to really think consciously about changing that so that the girls I was coaching didn’t think that I had a preference for the boys in the group.  I just recently saw that you can now set an autocorrect on your phone to change “guys” to “folks”---if only I had had that when I was a young coach!</a:t>
            </a:r>
          </a:p>
          <a:p>
            <a:pPr>
              <a:buClr>
                <a:schemeClr val="dk1"/>
              </a:buClr>
              <a:buSzPct val="25000"/>
            </a:pPr>
            <a:endParaRPr lang="en-US" dirty="0">
              <a:solidFill>
                <a:schemeClr val="dk1"/>
              </a:solidFill>
              <a:latin typeface="Calibri"/>
              <a:ea typeface="Calibri"/>
              <a:cs typeface="Calibri"/>
              <a:sym typeface="Calibri"/>
            </a:endParaRPr>
          </a:p>
          <a:p>
            <a:pPr>
              <a:buClr>
                <a:schemeClr val="dk1"/>
              </a:buClr>
              <a:buSzPct val="25000"/>
            </a:pPr>
            <a:r>
              <a:rPr lang="en-US" dirty="0" err="1">
                <a:solidFill>
                  <a:schemeClr val="dk1"/>
                </a:solidFill>
                <a:latin typeface="Calibri"/>
                <a:ea typeface="Calibri"/>
                <a:cs typeface="Calibri"/>
                <a:sym typeface="Calibri"/>
              </a:rPr>
              <a:t>Dudney’s</a:t>
            </a:r>
            <a:r>
              <a:rPr lang="en-US" dirty="0">
                <a:solidFill>
                  <a:schemeClr val="dk1"/>
                </a:solidFill>
                <a:latin typeface="Calibri"/>
                <a:ea typeface="Calibri"/>
                <a:cs typeface="Calibri"/>
                <a:sym typeface="Calibri"/>
              </a:rPr>
              <a:t> example: High school was the first time that I went to a predominantly white school.  My family is Haitian and I grew up in a part of Boston, Mattapan, where most of the kids I went to school with were not white.  When I arrived at BC High, it was a really confusing experience.  I wasn’t sure if I was going to be able to talk about Haitian food with my classmates.  I wasn’t sure if that was a part of myself that I’d be able to bring to that part of my life.</a:t>
            </a:r>
          </a:p>
          <a:p>
            <a:pPr>
              <a:buClr>
                <a:schemeClr val="dk1"/>
              </a:buClr>
              <a:buSzPct val="25000"/>
            </a:pPr>
            <a:endParaRPr lang="en-US" dirty="0">
              <a:solidFill>
                <a:schemeClr val="dk1"/>
              </a:solidFill>
              <a:latin typeface="Calibri"/>
              <a:ea typeface="Calibri"/>
              <a:cs typeface="Calibri"/>
              <a:sym typeface="Calibri"/>
            </a:endParaRPr>
          </a:p>
          <a:p>
            <a:pPr>
              <a:buClr>
                <a:schemeClr val="dk1"/>
              </a:buClr>
              <a:buSzPct val="25000"/>
            </a:pPr>
            <a:r>
              <a:rPr lang="en-US" dirty="0">
                <a:solidFill>
                  <a:schemeClr val="dk1"/>
                </a:solidFill>
                <a:latin typeface="Calibri"/>
                <a:ea typeface="Calibri"/>
                <a:cs typeface="Calibri"/>
                <a:sym typeface="Calibri"/>
              </a:rPr>
              <a:t>These are the kinds of questions we always want to be thinking about when working with young people- what might we be doing that’s contributing to making sure our young people always feel like they can be themselves with and around us.</a:t>
            </a:r>
          </a:p>
          <a:p>
            <a:pPr>
              <a:buClr>
                <a:schemeClr val="dk1"/>
              </a:buClr>
              <a:buSzPct val="25000"/>
            </a:pPr>
            <a:endParaRPr lang="en-US" dirty="0">
              <a:solidFill>
                <a:schemeClr val="dk1"/>
              </a:solidFill>
              <a:latin typeface="Calibri"/>
              <a:ea typeface="Calibri"/>
              <a:cs typeface="Calibri"/>
              <a:sym typeface="Calibri"/>
            </a:endParaRPr>
          </a:p>
          <a:p>
            <a:pPr>
              <a:buClr>
                <a:schemeClr val="dk1"/>
              </a:buClr>
              <a:buSzPct val="25000"/>
            </a:pPr>
            <a:endParaRPr lang="en-US" dirty="0">
              <a:solidFill>
                <a:schemeClr val="dk1"/>
              </a:solidFill>
              <a:latin typeface="Calibri"/>
              <a:ea typeface="Calibri"/>
              <a:cs typeface="Calibri"/>
              <a:sym typeface="Calibri"/>
            </a:endParaRPr>
          </a:p>
          <a:p>
            <a:pPr>
              <a:buClr>
                <a:schemeClr val="dk1"/>
              </a:buClr>
              <a:buSzPct val="25000"/>
            </a:pPr>
            <a:endParaRPr lang="en-US" dirty="0">
              <a:solidFill>
                <a:schemeClr val="dk1"/>
              </a:solidFill>
              <a:latin typeface="Calibri"/>
              <a:ea typeface="Calibri"/>
              <a:cs typeface="Calibri"/>
              <a:sym typeface="Calibri"/>
            </a:endParaRPr>
          </a:p>
          <a:p>
            <a:pPr>
              <a:buClr>
                <a:schemeClr val="dk1"/>
              </a:buClr>
              <a:buSzPct val="25000"/>
            </a:pPr>
            <a:endParaRPr lang="en-US" dirty="0">
              <a:solidFill>
                <a:schemeClr val="dk1"/>
              </a:solidFill>
              <a:latin typeface="Calibri"/>
              <a:ea typeface="Calibri"/>
              <a:cs typeface="Calibri"/>
              <a:sym typeface="Calibri"/>
            </a:endParaRPr>
          </a:p>
        </p:txBody>
      </p:sp>
      <p:sp>
        <p:nvSpPr>
          <p:cNvPr id="399" name="Shape 39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974699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2 minutes (15 minutes)</a:t>
            </a:r>
          </a:p>
          <a:p>
            <a:pPr>
              <a:buNone/>
            </a:pPr>
            <a:endParaRPr lang="en-US" dirty="0"/>
          </a:p>
          <a:p>
            <a:pPr>
              <a:buNone/>
            </a:pPr>
            <a:r>
              <a:rPr lang="en-US" dirty="0"/>
              <a:t>With that critical</a:t>
            </a:r>
            <a:r>
              <a:rPr lang="en-US" baseline="0" dirty="0"/>
              <a:t> lens on, we’re going to spend the rest of this training doing the following: </a:t>
            </a:r>
          </a:p>
          <a:p>
            <a:pPr marL="174708" indent="-174708">
              <a:buFontTx/>
              <a:buChar char="•"/>
            </a:pPr>
            <a:r>
              <a:rPr lang="en-US" baseline="0" dirty="0"/>
              <a:t>Think about how important relationships are in the success of coaches helping young people develop</a:t>
            </a:r>
          </a:p>
          <a:p>
            <a:pPr marL="174708" indent="-174708">
              <a:buFontTx/>
              <a:buChar char="•"/>
            </a:pPr>
            <a:r>
              <a:rPr lang="en-US" baseline="0" dirty="0"/>
              <a:t>Explore the “developmental relationships framework” which is a cornerstone in the mentoring field that helps guide the creation of relationships in which young people don’t just develop, but thrive, and</a:t>
            </a:r>
          </a:p>
          <a:p>
            <a:pPr marL="174708" indent="-174708">
              <a:buFontTx/>
              <a:buChar char="•"/>
            </a:pPr>
            <a:r>
              <a:rPr lang="en-US" baseline="0" dirty="0"/>
              <a:t>Brainstorm and explore some concrete strategies that you can use to create these developmental relationships with the young people you work with!</a:t>
            </a:r>
          </a:p>
          <a:p>
            <a:endParaRPr lang="en-US" dirty="0"/>
          </a:p>
          <a:p>
            <a:pPr>
              <a:buNone/>
            </a:pPr>
            <a:endParaRPr lang="en-US" dirty="0"/>
          </a:p>
        </p:txBody>
      </p:sp>
      <p:sp>
        <p:nvSpPr>
          <p:cNvPr id="4" name="Slide Number Placeholder 3"/>
          <p:cNvSpPr>
            <a:spLocks noGrp="1"/>
          </p:cNvSpPr>
          <p:nvPr>
            <p:ph type="sldNum" idx="10"/>
          </p:nvPr>
        </p:nvSpPr>
        <p:spPr/>
        <p:txBody>
          <a:bodyPr/>
          <a:lstStyle/>
          <a:p>
            <a:pPr>
              <a:buSzPct val="25000"/>
            </a:pPr>
            <a:fld id="{00000000-1234-1234-1234-123412341234}" type="slidenum">
              <a:rPr lang="en-US">
                <a:solidFill>
                  <a:schemeClr val="dk1"/>
                </a:solidFill>
                <a:latin typeface="Calibri"/>
                <a:ea typeface="Calibri"/>
                <a:cs typeface="Calibri"/>
                <a:sym typeface="Calibri"/>
              </a:rPr>
              <a:pPr>
                <a:buSzPct val="25000"/>
              </a:pPr>
              <a:t>4</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04123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pPr>
            <a:r>
              <a:rPr lang="en-US" dirty="0">
                <a:solidFill>
                  <a:schemeClr val="dk1"/>
                </a:solidFill>
                <a:ea typeface="Calibri"/>
                <a:cs typeface="Calibri"/>
                <a:sym typeface="Calibri"/>
              </a:rPr>
              <a:t>5 minutes (30 minutes)</a:t>
            </a:r>
          </a:p>
          <a:p>
            <a:pPr>
              <a:buSzPct val="25000"/>
            </a:pPr>
            <a:endParaRPr lang="en-US" dirty="0">
              <a:solidFill>
                <a:schemeClr val="dk1"/>
              </a:solidFill>
              <a:ea typeface="Calibri"/>
              <a:cs typeface="Calibri"/>
              <a:sym typeface="Calibri"/>
            </a:endParaRPr>
          </a:p>
          <a:p>
            <a:pPr>
              <a:buSzPct val="25000"/>
            </a:pPr>
            <a:r>
              <a:rPr lang="en-US" dirty="0">
                <a:solidFill>
                  <a:schemeClr val="dk1"/>
                </a:solidFill>
                <a:ea typeface="Calibri"/>
                <a:cs typeface="Calibri"/>
                <a:sym typeface="Calibri"/>
              </a:rPr>
              <a:t>Activity, Part 2</a:t>
            </a:r>
          </a:p>
          <a:p>
            <a:pPr lvl="0">
              <a:buNone/>
            </a:pPr>
            <a:endParaRPr lang="en-US" dirty="0">
              <a:solidFill>
                <a:schemeClr val="dk1"/>
              </a:solidFill>
              <a:ea typeface="Calibri"/>
              <a:cs typeface="Calibri"/>
              <a:sym typeface="Calibri"/>
            </a:endParaRPr>
          </a:p>
          <a:p>
            <a:pPr lvl="0">
              <a:buNone/>
            </a:pPr>
            <a:r>
              <a:rPr lang="en-US" dirty="0">
                <a:solidFill>
                  <a:schemeClr val="dk1"/>
                </a:solidFill>
                <a:ea typeface="Calibri"/>
                <a:cs typeface="Calibri"/>
                <a:sym typeface="Calibri"/>
              </a:rPr>
              <a:t>Now ask the whole group to take a minute and think about HOW they learned this thing (or believe that someone else learned this thing- what did it take for this outcome to be achieved?)</a:t>
            </a:r>
          </a:p>
          <a:p>
            <a:pPr lvl="0">
              <a:buNone/>
            </a:pPr>
            <a:endParaRPr lang="en-US" dirty="0">
              <a:solidFill>
                <a:schemeClr val="dk1"/>
              </a:solidFill>
              <a:ea typeface="Calibri"/>
              <a:cs typeface="Calibri"/>
              <a:sym typeface="Calibri"/>
            </a:endParaRPr>
          </a:p>
          <a:p>
            <a:pPr lvl="0">
              <a:buNone/>
            </a:pPr>
            <a:r>
              <a:rPr lang="en-US" dirty="0">
                <a:solidFill>
                  <a:schemeClr val="dk1"/>
                </a:solidFill>
                <a:ea typeface="Calibri"/>
                <a:cs typeface="Calibri"/>
                <a:sym typeface="Calibri"/>
              </a:rPr>
              <a:t>Transition into the HOW- the Coach.  In almost all cases, there’s a “someone” who teaches these things. Someone who guides the learning in a way that helps draw out what’s important in the moment, what learning is important for us to take with us as we leave the sports experience.  With sports, we sometimes think that kids will learn things just by participating.  And maybe, in some case, that’s true.  Maybe there are kids who are part of sports who are good at picking up the </a:t>
            </a:r>
            <a:r>
              <a:rPr lang="en-US" dirty="0" err="1">
                <a:solidFill>
                  <a:schemeClr val="dk1"/>
                </a:solidFill>
                <a:ea typeface="Calibri"/>
                <a:cs typeface="Calibri"/>
                <a:sym typeface="Calibri"/>
              </a:rPr>
              <a:t>learnings</a:t>
            </a:r>
            <a:r>
              <a:rPr lang="en-US" dirty="0">
                <a:solidFill>
                  <a:schemeClr val="dk1"/>
                </a:solidFill>
                <a:ea typeface="Calibri"/>
                <a:cs typeface="Calibri"/>
                <a:sym typeface="Calibri"/>
              </a:rPr>
              <a:t> on their own.  But I bet we can all think of a kid for whom that isn’t true- and that’s why we need a coach.  The coach can make sure that all kids always see the learning opportunities.  The coach can provide the opportunities to be engaged in the sport, to learn, to want to stay in the sport, etc.  Without the coach, the outcome is not as likely- sometimes it happens by accident, but we want to make sure that it ALWAYS happens for EVERY young person.  And that happens through the relationship between the coach and young person.</a:t>
            </a:r>
          </a:p>
          <a:p>
            <a:pPr>
              <a:buNone/>
            </a:pPr>
            <a:endParaRPr lang="en-US" dirty="0"/>
          </a:p>
        </p:txBody>
      </p:sp>
      <p:sp>
        <p:nvSpPr>
          <p:cNvPr id="4" name="Slide Number Placeholder 3"/>
          <p:cNvSpPr>
            <a:spLocks noGrp="1"/>
          </p:cNvSpPr>
          <p:nvPr>
            <p:ph type="sldNum" idx="10"/>
          </p:nvPr>
        </p:nvSpPr>
        <p:spPr/>
        <p:txBody>
          <a:bodyPr/>
          <a:lstStyle/>
          <a:p>
            <a:pPr>
              <a:buSzPct val="25000"/>
            </a:pPr>
            <a:fld id="{00000000-1234-1234-1234-123412341234}" type="slidenum">
              <a:rPr lang="en-US">
                <a:solidFill>
                  <a:schemeClr val="dk1"/>
                </a:solidFill>
                <a:latin typeface="Calibri"/>
                <a:ea typeface="Calibri"/>
                <a:cs typeface="Calibri"/>
                <a:sym typeface="Calibri"/>
              </a:rPr>
              <a:pPr>
                <a:buSzPct val="25000"/>
              </a:pPr>
              <a:t>5</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14400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Shape 462"/>
          <p:cNvSpPr txBox="1">
            <a:spLocks noGrp="1"/>
          </p:cNvSpPr>
          <p:nvPr>
            <p:ph type="body" idx="1"/>
          </p:nvPr>
        </p:nvSpPr>
        <p:spPr>
          <a:xfrm>
            <a:off x="701040" y="4415790"/>
            <a:ext cx="5608320" cy="4183380"/>
          </a:xfrm>
          <a:prstGeom prst="rect">
            <a:avLst/>
          </a:prstGeom>
          <a:noFill/>
          <a:ln>
            <a:noFill/>
          </a:ln>
        </p:spPr>
        <p:txBody>
          <a:bodyPr wrap="square" lIns="93162" tIns="93162" rIns="93162" bIns="93162" anchor="t" anchorCtr="0">
            <a:noAutofit/>
          </a:bodyPr>
          <a:lstStyle/>
          <a:p>
            <a:pPr>
              <a:buClr>
                <a:schemeClr val="dk1"/>
              </a:buClr>
              <a:buSzPct val="25000"/>
            </a:pPr>
            <a:r>
              <a:rPr lang="en-US" dirty="0">
                <a:solidFill>
                  <a:schemeClr val="dk1"/>
                </a:solidFill>
                <a:latin typeface="Calibri"/>
                <a:ea typeface="Calibri"/>
                <a:cs typeface="Calibri"/>
                <a:sym typeface="Calibri"/>
              </a:rPr>
              <a:t>Insert 1 of 4 modules: </a:t>
            </a:r>
          </a:p>
          <a:p>
            <a:pPr>
              <a:buClr>
                <a:schemeClr val="dk1"/>
              </a:buClr>
              <a:buSzPct val="25000"/>
            </a:pPr>
            <a:r>
              <a:rPr lang="en-US" dirty="0">
                <a:solidFill>
                  <a:schemeClr val="dk1"/>
                </a:solidFill>
                <a:latin typeface="Calibri"/>
                <a:ea typeface="Calibri"/>
                <a:cs typeface="Calibri"/>
                <a:sym typeface="Calibri"/>
              </a:rPr>
              <a:t>Adolescent Module: 15 minutes, 5 slides (65 minutes)</a:t>
            </a:r>
          </a:p>
          <a:p>
            <a:pPr>
              <a:buClr>
                <a:schemeClr val="dk1"/>
              </a:buClr>
              <a:buSzPct val="25000"/>
            </a:pPr>
            <a:r>
              <a:rPr lang="en-US" dirty="0">
                <a:solidFill>
                  <a:schemeClr val="dk1"/>
                </a:solidFill>
                <a:latin typeface="Calibri"/>
                <a:ea typeface="Calibri"/>
                <a:cs typeface="Calibri"/>
                <a:sym typeface="Calibri"/>
              </a:rPr>
              <a:t>Older Children Module: 9 minutes, 3 slides (59 minutes)</a:t>
            </a:r>
          </a:p>
          <a:p>
            <a:pPr>
              <a:buClr>
                <a:schemeClr val="dk1"/>
              </a:buClr>
              <a:buSzPct val="25000"/>
            </a:pPr>
            <a:r>
              <a:rPr lang="en-US" dirty="0">
                <a:solidFill>
                  <a:schemeClr val="dk1"/>
                </a:solidFill>
                <a:latin typeface="Calibri"/>
                <a:ea typeface="Calibri"/>
                <a:cs typeface="Calibri"/>
                <a:sym typeface="Calibri"/>
              </a:rPr>
              <a:t>Young Children Module: 9 minutes, 3 slides (59 minutes) </a:t>
            </a:r>
          </a:p>
          <a:p>
            <a:pPr>
              <a:buClr>
                <a:schemeClr val="dk1"/>
              </a:buClr>
              <a:buSzPct val="25000"/>
            </a:pPr>
            <a:r>
              <a:rPr lang="en-US" dirty="0">
                <a:solidFill>
                  <a:schemeClr val="dk1"/>
                </a:solidFill>
                <a:latin typeface="Calibri"/>
                <a:ea typeface="Calibri"/>
                <a:cs typeface="Calibri"/>
                <a:sym typeface="Calibri"/>
              </a:rPr>
              <a:t>All Age Module: 21 minutes 10 slides (71 minutes)  </a:t>
            </a:r>
            <a:r>
              <a:rPr lang="en-US" i="1" dirty="0">
                <a:solidFill>
                  <a:schemeClr val="dk1"/>
                </a:solidFill>
                <a:latin typeface="Calibri"/>
                <a:ea typeface="Calibri"/>
                <a:cs typeface="Calibri"/>
                <a:sym typeface="Calibri"/>
              </a:rPr>
              <a:t>all slides except first Coach Out Loud slide (use one for both adolescents and older children)</a:t>
            </a:r>
          </a:p>
          <a:p>
            <a:pPr>
              <a:buClr>
                <a:schemeClr val="dk1"/>
              </a:buClr>
              <a:buSzPct val="25000"/>
            </a:pPr>
            <a:endParaRPr lang="en-US" dirty="0">
              <a:solidFill>
                <a:schemeClr val="dk1"/>
              </a:solidFill>
              <a:latin typeface="Calibri"/>
              <a:ea typeface="Calibri"/>
              <a:cs typeface="Calibri"/>
              <a:sym typeface="Calibri"/>
            </a:endParaRPr>
          </a:p>
          <a:p>
            <a:pPr>
              <a:buClr>
                <a:schemeClr val="dk1"/>
              </a:buClr>
              <a:buSzPct val="25000"/>
            </a:pPr>
            <a:r>
              <a:rPr lang="en-US" dirty="0">
                <a:solidFill>
                  <a:schemeClr val="dk1"/>
                </a:solidFill>
                <a:latin typeface="Calibri"/>
                <a:ea typeface="Calibri"/>
                <a:cs typeface="Calibri"/>
                <a:sym typeface="Calibri"/>
              </a:rPr>
              <a:t>Adolescent Module: 15 minutes (65 minutes)</a:t>
            </a:r>
          </a:p>
          <a:p>
            <a:pPr>
              <a:buClr>
                <a:schemeClr val="dk1"/>
              </a:buClr>
              <a:buSzPct val="25000"/>
            </a:pPr>
            <a:endParaRPr lang="en-US" dirty="0">
              <a:solidFill>
                <a:schemeClr val="dk1"/>
              </a:solidFill>
              <a:latin typeface="Calibri"/>
              <a:ea typeface="Calibri"/>
              <a:cs typeface="Calibri"/>
              <a:sym typeface="Calibri"/>
            </a:endParaRPr>
          </a:p>
          <a:p>
            <a:pPr>
              <a:buClr>
                <a:schemeClr val="dk1"/>
              </a:buClr>
              <a:buSzPct val="25000"/>
            </a:pPr>
            <a:r>
              <a:rPr lang="en-US" dirty="0">
                <a:solidFill>
                  <a:schemeClr val="dk1"/>
                </a:solidFill>
                <a:latin typeface="Calibri"/>
                <a:ea typeface="Calibri"/>
                <a:cs typeface="Calibri"/>
                <a:sym typeface="Calibri"/>
              </a:rPr>
              <a:t>3 </a:t>
            </a:r>
            <a:r>
              <a:rPr lang="en-US" dirty="0" err="1">
                <a:solidFill>
                  <a:schemeClr val="dk1"/>
                </a:solidFill>
                <a:latin typeface="Calibri"/>
                <a:ea typeface="Calibri"/>
                <a:cs typeface="Calibri"/>
                <a:sym typeface="Calibri"/>
              </a:rPr>
              <a:t>mins</a:t>
            </a:r>
            <a:r>
              <a:rPr lang="en-US" dirty="0">
                <a:solidFill>
                  <a:schemeClr val="dk1"/>
                </a:solidFill>
                <a:latin typeface="Calibri"/>
                <a:ea typeface="Calibri"/>
                <a:cs typeface="Calibri"/>
                <a:sym typeface="Calibri"/>
              </a:rPr>
              <a:t> </a:t>
            </a:r>
          </a:p>
          <a:p>
            <a:pPr>
              <a:buClr>
                <a:schemeClr val="dk1"/>
              </a:buClr>
              <a:buSzPct val="25000"/>
            </a:pPr>
            <a:endParaRPr lang="en-US" dirty="0">
              <a:solidFill>
                <a:schemeClr val="dk1"/>
              </a:solidFill>
              <a:latin typeface="Calibri"/>
              <a:ea typeface="Calibri"/>
              <a:cs typeface="Calibri"/>
              <a:sym typeface="Calibri"/>
            </a:endParaRPr>
          </a:p>
          <a:p>
            <a:pPr>
              <a:buClr>
                <a:schemeClr val="dk1"/>
              </a:buClr>
              <a:buSzPct val="25000"/>
            </a:pPr>
            <a:r>
              <a:rPr lang="en-US" dirty="0">
                <a:solidFill>
                  <a:schemeClr val="dk1"/>
                </a:solidFill>
                <a:latin typeface="Calibri"/>
                <a:ea typeface="Calibri"/>
                <a:cs typeface="Calibri"/>
                <a:sym typeface="Calibri"/>
              </a:rPr>
              <a:t>We know that adolescents is an important time for young people and that there can be a lot going on for them.  Let’s talk about that.  What’s going on for them?</a:t>
            </a:r>
          </a:p>
          <a:p>
            <a:pPr>
              <a:buClr>
                <a:schemeClr val="dk1"/>
              </a:buClr>
              <a:buSzPct val="25000"/>
            </a:pPr>
            <a:endParaRPr lang="en-US" dirty="0">
              <a:solidFill>
                <a:schemeClr val="dk1"/>
              </a:solidFill>
              <a:latin typeface="Calibri"/>
              <a:ea typeface="Calibri"/>
              <a:cs typeface="Calibri"/>
              <a:sym typeface="Calibri"/>
            </a:endParaRPr>
          </a:p>
          <a:p>
            <a:pPr>
              <a:buClr>
                <a:schemeClr val="dk1"/>
              </a:buClr>
              <a:buSzPct val="25000"/>
            </a:pPr>
            <a:r>
              <a:rPr lang="en-US" i="1" dirty="0">
                <a:solidFill>
                  <a:schemeClr val="dk1"/>
                </a:solidFill>
                <a:latin typeface="Calibri"/>
                <a:ea typeface="Calibri"/>
                <a:cs typeface="Calibri"/>
                <a:sym typeface="Calibri"/>
              </a:rPr>
              <a:t>(Encourage coaches to talk about all of it- the good, the bad, and the smelly.  Yes, young people often smell and sometimes we’re the only people who can talk to them about it).</a:t>
            </a:r>
          </a:p>
          <a:p>
            <a:pPr>
              <a:buClr>
                <a:schemeClr val="dk1"/>
              </a:buClr>
              <a:buSzPct val="25000"/>
            </a:pPr>
            <a:endParaRPr lang="en-US" dirty="0">
              <a:solidFill>
                <a:schemeClr val="dk1"/>
              </a:solidFill>
              <a:latin typeface="Calibri"/>
              <a:ea typeface="Calibri"/>
              <a:cs typeface="Calibri"/>
              <a:sym typeface="Calibri"/>
            </a:endParaRPr>
          </a:p>
        </p:txBody>
      </p:sp>
      <p:sp>
        <p:nvSpPr>
          <p:cNvPr id="463" name="Shape 46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173710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a:t>
            </a:r>
            <a:r>
              <a:rPr lang="en-US" dirty="0" err="1"/>
              <a:t>mins</a:t>
            </a:r>
            <a:r>
              <a:rPr lang="en-US" dirty="0"/>
              <a:t> </a:t>
            </a:r>
          </a:p>
          <a:p>
            <a:endParaRPr lang="en-US" dirty="0"/>
          </a:p>
          <a:p>
            <a:r>
              <a:rPr lang="en-US" dirty="0"/>
              <a:t>Reveal some of the things that are going on</a:t>
            </a:r>
            <a:r>
              <a:rPr lang="en-US" baseline="0" dirty="0"/>
              <a:t> with their bodies (their physical development) , their team (their social development), and their feelings (their emotional development).  </a:t>
            </a:r>
            <a:endParaRPr lang="en-US" dirty="0"/>
          </a:p>
        </p:txBody>
      </p:sp>
      <p:sp>
        <p:nvSpPr>
          <p:cNvPr id="4" name="Slide Number Placeholder 3"/>
          <p:cNvSpPr>
            <a:spLocks noGrp="1"/>
          </p:cNvSpPr>
          <p:nvPr>
            <p:ph type="sldNum" sz="quarter" idx="10"/>
          </p:nvPr>
        </p:nvSpPr>
        <p:spPr/>
        <p:txBody>
          <a:bodyPr/>
          <a:lstStyle/>
          <a:p>
            <a:fld id="{AAFBB4F8-7E32-614B-BCDC-61E1C02A04CD}" type="slidenum">
              <a:rPr lang="en-US" smtClean="0"/>
              <a:t>8</a:t>
            </a:fld>
            <a:endParaRPr lang="en-US"/>
          </a:p>
        </p:txBody>
      </p:sp>
    </p:spTree>
    <p:extLst>
      <p:ext uri="{BB962C8B-B14F-4D97-AF65-F5344CB8AC3E}">
        <p14:creationId xmlns:p14="http://schemas.microsoft.com/office/powerpoint/2010/main" val="512234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Older</a:t>
            </a:r>
            <a:r>
              <a:rPr lang="en-US" baseline="0" dirty="0"/>
              <a:t> Children Module, 9 minutes (59 minutes)</a:t>
            </a:r>
          </a:p>
          <a:p>
            <a:endParaRPr lang="en-US" baseline="0" dirty="0"/>
          </a:p>
          <a:p>
            <a:r>
              <a:rPr lang="en-US" baseline="0" dirty="0"/>
              <a:t>3 </a:t>
            </a:r>
            <a:r>
              <a:rPr lang="en-US" baseline="0" dirty="0" err="1"/>
              <a:t>mins</a:t>
            </a:r>
            <a:r>
              <a:rPr lang="en-US" baseline="0" dirty="0"/>
              <a:t> </a:t>
            </a:r>
          </a:p>
          <a:p>
            <a:endParaRPr lang="en-US" baseline="0" dirty="0"/>
          </a:p>
          <a:p>
            <a:r>
              <a:rPr lang="en-US" baseline="0" dirty="0"/>
              <a:t>If this is the primary age group we’re working with, what do we see that it’s going on with them?</a:t>
            </a:r>
          </a:p>
          <a:p>
            <a:endParaRPr lang="en-US" dirty="0"/>
          </a:p>
        </p:txBody>
      </p:sp>
      <p:sp>
        <p:nvSpPr>
          <p:cNvPr id="4" name="Slide Number Placeholder 3"/>
          <p:cNvSpPr>
            <a:spLocks noGrp="1"/>
          </p:cNvSpPr>
          <p:nvPr>
            <p:ph type="sldNum" sz="quarter" idx="10"/>
          </p:nvPr>
        </p:nvSpPr>
        <p:spPr/>
        <p:txBody>
          <a:bodyPr/>
          <a:lstStyle/>
          <a:p>
            <a:fld id="{AAFBB4F8-7E32-614B-BCDC-61E1C02A04CD}" type="slidenum">
              <a:rPr lang="en-US" smtClean="0"/>
              <a:t>9</a:t>
            </a:fld>
            <a:endParaRPr lang="en-US"/>
          </a:p>
        </p:txBody>
      </p:sp>
    </p:spTree>
    <p:extLst>
      <p:ext uri="{BB962C8B-B14F-4D97-AF65-F5344CB8AC3E}">
        <p14:creationId xmlns:p14="http://schemas.microsoft.com/office/powerpoint/2010/main" val="1008136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minutes </a:t>
            </a:r>
          </a:p>
          <a:p>
            <a:r>
              <a:rPr lang="en-US" dirty="0"/>
              <a:t>Reveal some of the things that are going on</a:t>
            </a:r>
            <a:r>
              <a:rPr lang="en-US" baseline="0" dirty="0"/>
              <a:t> with their bodies (their physical development) , their team (their social development), and their feelings (their emotional development).  </a:t>
            </a:r>
          </a:p>
          <a:p>
            <a:endParaRPr lang="en-US" baseline="0" dirty="0"/>
          </a:p>
          <a:p>
            <a:r>
              <a:rPr lang="en-US" baseline="0" dirty="0"/>
              <a:t>Why does this matter?  Hopefully, it helps us understand that it’s normal for kids to still be developing some of the skills we want them to be able to display as coaches.  That their behavior may be driven more by the developmental stage they are in and less by an intention to ruin our day.  </a:t>
            </a:r>
          </a:p>
          <a:p>
            <a:endParaRPr lang="en-US" baseline="0" dirty="0"/>
          </a:p>
          <a:p>
            <a:r>
              <a:rPr lang="en-US" baseline="0" dirty="0"/>
              <a:t>If we know more about where they are, we can make adjustments that help us accommodate for the things they are good at and the things that they still need to develop.</a:t>
            </a:r>
            <a:endParaRPr lang="en-US" dirty="0"/>
          </a:p>
        </p:txBody>
      </p:sp>
      <p:sp>
        <p:nvSpPr>
          <p:cNvPr id="4" name="Slide Number Placeholder 3"/>
          <p:cNvSpPr>
            <a:spLocks noGrp="1"/>
          </p:cNvSpPr>
          <p:nvPr>
            <p:ph type="sldNum" sz="quarter" idx="10"/>
          </p:nvPr>
        </p:nvSpPr>
        <p:spPr/>
        <p:txBody>
          <a:bodyPr/>
          <a:lstStyle/>
          <a:p>
            <a:fld id="{AAFBB4F8-7E32-614B-BCDC-61E1C02A04CD}" type="slidenum">
              <a:rPr lang="en-US" smtClean="0"/>
              <a:t>10</a:t>
            </a:fld>
            <a:endParaRPr lang="en-US"/>
          </a:p>
        </p:txBody>
      </p:sp>
    </p:spTree>
    <p:extLst>
      <p:ext uri="{BB962C8B-B14F-4D97-AF65-F5344CB8AC3E}">
        <p14:creationId xmlns:p14="http://schemas.microsoft.com/office/powerpoint/2010/main" val="3510278746"/>
      </p:ext>
    </p:extLst>
  </p:cSld>
  <p:clrMapOvr>
    <a:masterClrMapping/>
  </p:clrMapOvr>
</p:notes>
</file>

<file path=ppt/slideLayouts/_rels/slideLayout1.xml.rels><?xml version="1.0" encoding="UTF-8" ?><Relationships xmlns="http://schemas.openxmlformats.org/package/2006/relationships"><Relationship Target="../slideMasters/slideMaster1.xml" Type="http://schemas.openxmlformats.org/officeDocument/2006/relationships/slideMaster" Id="rId1"></Relationship></Relationships>
</file>

<file path=ppt/slideLayouts/_rels/slideLayout10.xml.rels><?xml version="1.0" encoding="UTF-8" ?><Relationships xmlns="http://schemas.openxmlformats.org/package/2006/relationships"><Relationship Target="../slideMasters/slideMaster1.xml" Type="http://schemas.openxmlformats.org/officeDocument/2006/relationships/slideMaster" Id="rId1"></Relationship></Relationships>
</file>

<file path=ppt/slideLayouts/_rels/slideLayout11.xml.rels><?xml version="1.0" encoding="UTF-8" ?><Relationships xmlns="http://schemas.openxmlformats.org/package/2006/relationships"><Relationship Target="../slideMasters/slideMaster1.xml" Type="http://schemas.openxmlformats.org/officeDocument/2006/relationships/slideMaster" Id="rId1"></Relationship></Relationships>
</file>

<file path=ppt/slideLayouts/_rels/slideLayout12.xml.rels><?xml version="1.0" encoding="UTF-8" ?><Relationships xmlns="http://schemas.openxmlformats.org/package/2006/relationships"><Relationship Target="../slideMasters/slideMaster1.xml" Type="http://schemas.openxmlformats.org/officeDocument/2006/relationships/slideMaster" Id="rId1"></Relationship></Relationships>
</file>

<file path=ppt/slideLayouts/_rels/slideLayout13.xml.rels><?xml version="1.0" encoding="UTF-8" ?><Relationships xmlns="http://schemas.openxmlformats.org/package/2006/relationships"><Relationship Target="../slideMasters/slideMaster1.xml" Type="http://schemas.openxmlformats.org/officeDocument/2006/relationships/slideMaster" Id="rId1"></Relationship></Relationships>
</file>

<file path=ppt/slideLayouts/_rels/slideLayout14.xml.rels><?xml version="1.0" encoding="UTF-8" ?><Relationships xmlns="http://schemas.openxmlformats.org/package/2006/relationships"><Relationship Target="../slideMasters/slideMaster1.xml" Type="http://schemas.openxmlformats.org/officeDocument/2006/relationships/slideMaster" Id="rId1"></Relationship></Relationships>
</file>

<file path=ppt/slideLayouts/_rels/slideLayout2.xml.rels><?xml version="1.0" encoding="UTF-8" ?><Relationships xmlns="http://schemas.openxmlformats.org/package/2006/relationships"><Relationship Target="../slideMasters/slideMaster1.xml" Type="http://schemas.openxmlformats.org/officeDocument/2006/relationships/slideMaster" Id="rId1"></Relationship></Relationships>
</file>

<file path=ppt/slideLayouts/_rels/slideLayout3.xml.rels><?xml version="1.0" encoding="UTF-8" ?><Relationships xmlns="http://schemas.openxmlformats.org/package/2006/relationships"><Relationship Target="../slideMasters/slideMaster1.xml" Type="http://schemas.openxmlformats.org/officeDocument/2006/relationships/slideMaster" Id="rId1"></Relationship></Relationships>
</file>

<file path=ppt/slideLayouts/_rels/slideLayout4.xml.rels><?xml version="1.0" encoding="UTF-8" ?><Relationships xmlns="http://schemas.openxmlformats.org/package/2006/relationships"><Relationship Target="../slideMasters/slideMaster1.xml" Type="http://schemas.openxmlformats.org/officeDocument/2006/relationships/slideMaster" Id="rId1"></Relationship></Relationships>
</file>

<file path=ppt/slideLayouts/_rels/slideLayout5.xml.rels><?xml version="1.0" encoding="UTF-8" ?><Relationships xmlns="http://schemas.openxmlformats.org/package/2006/relationships"><Relationship Target="../slideMasters/slideMaster1.xml" Type="http://schemas.openxmlformats.org/officeDocument/2006/relationships/slideMaster" Id="rId1"></Relationship></Relationships>
</file>

<file path=ppt/slideLayouts/_rels/slideLayout6.xml.rels><?xml version="1.0" encoding="UTF-8" ?><Relationships xmlns="http://schemas.openxmlformats.org/package/2006/relationships"><Relationship Target="../slideMasters/slideMaster1.xml" Type="http://schemas.openxmlformats.org/officeDocument/2006/relationships/slideMaster" Id="rId1"></Relationship></Relationships>
</file>

<file path=ppt/slideLayouts/_rels/slideLayout7.xml.rels><?xml version="1.0" encoding="UTF-8" ?><Relationships xmlns="http://schemas.openxmlformats.org/package/2006/relationships"><Relationship Target="../slideMasters/slideMaster1.xml" Type="http://schemas.openxmlformats.org/officeDocument/2006/relationships/slideMaster" Id="rId1"></Relationship></Relationships>
</file>

<file path=ppt/slideLayouts/_rels/slideLayout8.xml.rels><?xml version="1.0" encoding="UTF-8" ?><Relationships xmlns="http://schemas.openxmlformats.org/package/2006/relationships"><Relationship Target="../slideMasters/slideMaster1.xml" Type="http://schemas.openxmlformats.org/officeDocument/2006/relationships/slideMaster" Id="rId1"></Relationship></Relationships>
</file>

<file path=ppt/slideLayouts/_rels/slideLayout9.xml.rels><?xml version="1.0" encoding="UTF-8" ?><Relationships xmlns="http://schemas.openxmlformats.org/package/2006/relationships"><Relationship Target="../slideMasters/slideMaster1.xml" Type="http://schemas.openxmlformats.org/officeDocument/2006/relationships/slideMaster" Id="rId1"></Relationshi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Shape 14"/>
        <p:cNvGrpSpPr/>
        <p:nvPr/>
      </p:nvGrpSpPr>
      <p:grpSpPr>
        <a:xfrm>
          <a:off x="0" y="0"/>
          <a:ext cx="0" cy="0"/>
          <a:chOff x="0" y="0"/>
          <a:chExt cx="0" cy="0"/>
        </a:xfrm>
      </p:grpSpPr>
      <p:sp>
        <p:nvSpPr>
          <p:cNvPr id="15" name="Shape 15"/>
          <p:cNvSpPr txBox="1">
            <a:spLocks noGrp="1"/>
          </p:cNvSpPr>
          <p:nvPr>
            <p:ph type="ctrTitle"/>
          </p:nvPr>
        </p:nvSpPr>
        <p:spPr>
          <a:xfrm>
            <a:off x="2133600" y="3711575"/>
            <a:ext cx="7010400" cy="1470025"/>
          </a:xfrm>
          <a:prstGeom prst="rect">
            <a:avLst/>
          </a:prstGeom>
          <a:noFill/>
          <a:ln>
            <a:noFill/>
          </a:ln>
        </p:spPr>
        <p:txBody>
          <a:bodyPr wrap="square" lIns="91425" tIns="91425" rIns="91425" bIns="91425" anchor="ctr" anchorCtr="0"/>
          <a:lstStyle>
            <a:lvl1pPr marL="0" marR="0" lvl="0" indent="0" algn="l" rtl="0">
              <a:spcBef>
                <a:spcPts val="0"/>
              </a:spcBef>
              <a:buClr>
                <a:schemeClr val="dk1"/>
              </a:buClr>
              <a:buFont typeface="Calibri"/>
              <a:buNone/>
              <a:defRPr sz="40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6" name="Shape 16"/>
          <p:cNvSpPr txBox="1">
            <a:spLocks noGrp="1"/>
          </p:cNvSpPr>
          <p:nvPr>
            <p:ph type="subTitle" idx="1"/>
          </p:nvPr>
        </p:nvSpPr>
        <p:spPr>
          <a:xfrm>
            <a:off x="2133600" y="5181600"/>
            <a:ext cx="5867400" cy="762000"/>
          </a:xfrm>
          <a:prstGeom prst="rect">
            <a:avLst/>
          </a:prstGeom>
          <a:noFill/>
          <a:ln>
            <a:noFill/>
          </a:ln>
        </p:spPr>
        <p:txBody>
          <a:bodyPr wrap="square" lIns="91425" tIns="91425" rIns="91425" bIns="91425" anchor="t" anchorCtr="0"/>
          <a:lstStyle>
            <a:lvl1pPr marL="0" marR="0" lvl="0" indent="0" algn="l" rtl="0">
              <a:spcBef>
                <a:spcPts val="480"/>
              </a:spcBef>
              <a:buClr>
                <a:srgbClr val="888888"/>
              </a:buClr>
              <a:buFont typeface="Arial"/>
              <a:buNone/>
              <a:defRPr sz="2400" b="0" i="1" u="none" strike="noStrike" cap="none">
                <a:solidFill>
                  <a:srgbClr val="888888"/>
                </a:solidFill>
                <a:latin typeface="Calibri"/>
                <a:ea typeface="Calibri"/>
                <a:cs typeface="Calibri"/>
                <a:sym typeface="Calibri"/>
              </a:defRPr>
            </a:lvl1pPr>
            <a:lvl2pPr marL="457200" marR="0" lvl="1" indent="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7" name="Shape 17"/>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
        <p:nvSpPr>
          <p:cNvPr id="20" name="Shape 20"/>
          <p:cNvSpPr>
            <a:spLocks noGrp="1"/>
          </p:cNvSpPr>
          <p:nvPr>
            <p:ph type="pic" idx="2"/>
          </p:nvPr>
        </p:nvSpPr>
        <p:spPr>
          <a:xfrm>
            <a:off x="1432560" y="152400"/>
            <a:ext cx="3749040" cy="3749040"/>
          </a:xfrm>
          <a:prstGeom prst="ellipse">
            <a:avLst/>
          </a:prstGeom>
          <a:noFill/>
          <a:ln>
            <a:noFill/>
          </a:ln>
        </p:spPr>
        <p:txBody>
          <a:bodyPr wrap="square" lIns="91425" tIns="91425" rIns="91425" bIns="91425" anchor="t" anchorCtr="0"/>
          <a:lstStyle>
            <a:lvl1pPr marL="0" marR="0" lvl="0" indent="0" algn="l" rtl="0">
              <a:spcBef>
                <a:spcPts val="64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259635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21235DD-E5D2-A248-B373-184E712285F9}" type="slidenum">
              <a:rPr lang="en-US" smtClean="0"/>
              <a:t>‹#›</a:t>
            </a:fld>
            <a:endParaRPr lang="en-US"/>
          </a:p>
        </p:txBody>
      </p:sp>
    </p:spTree>
    <p:extLst>
      <p:ext uri="{BB962C8B-B14F-4D97-AF65-F5344CB8AC3E}">
        <p14:creationId xmlns:p14="http://schemas.microsoft.com/office/powerpoint/2010/main" val="3393988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21235DD-E5D2-A248-B373-184E712285F9}" type="slidenum">
              <a:rPr lang="en-US" smtClean="0"/>
              <a:t>‹#›</a:t>
            </a:fld>
            <a:endParaRPr lang="en-US"/>
          </a:p>
        </p:txBody>
      </p:sp>
    </p:spTree>
    <p:extLst>
      <p:ext uri="{BB962C8B-B14F-4D97-AF65-F5344CB8AC3E}">
        <p14:creationId xmlns:p14="http://schemas.microsoft.com/office/powerpoint/2010/main" val="12653447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21235DD-E5D2-A248-B373-184E712285F9}" type="slidenum">
              <a:rPr lang="en-US" smtClean="0"/>
              <a:t>‹#›</a:t>
            </a:fld>
            <a:endParaRPr lang="en-US"/>
          </a:p>
        </p:txBody>
      </p:sp>
    </p:spTree>
    <p:extLst>
      <p:ext uri="{BB962C8B-B14F-4D97-AF65-F5344CB8AC3E}">
        <p14:creationId xmlns:p14="http://schemas.microsoft.com/office/powerpoint/2010/main" val="7656092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1F45A587-F87A-4545-8C61-A4049C16C52D}" type="slidenum">
              <a:rPr lang="en-US" smtClean="0"/>
              <a:pPr/>
              <a:t>‹#›</a:t>
            </a:fld>
            <a:endParaRPr lang="en-US" dirty="0"/>
          </a:p>
        </p:txBody>
      </p:sp>
    </p:spTree>
    <p:extLst>
      <p:ext uri="{BB962C8B-B14F-4D97-AF65-F5344CB8AC3E}">
        <p14:creationId xmlns:p14="http://schemas.microsoft.com/office/powerpoint/2010/main" val="18100035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Shape 244"/>
        <p:cNvGrpSpPr/>
        <p:nvPr/>
      </p:nvGrpSpPr>
      <p:grpSpPr>
        <a:xfrm>
          <a:off x="0" y="0"/>
          <a:ext cx="0" cy="0"/>
          <a:chOff x="0" y="0"/>
          <a:chExt cx="0" cy="0"/>
        </a:xfrm>
      </p:grpSpPr>
      <p:sp>
        <p:nvSpPr>
          <p:cNvPr id="245" name="Shape 245"/>
          <p:cNvSpPr txBox="1">
            <a:spLocks noGrp="1"/>
          </p:cNvSpPr>
          <p:nvPr>
            <p:ph type="title"/>
          </p:nvPr>
        </p:nvSpPr>
        <p:spPr>
          <a:xfrm>
            <a:off x="914400" y="609600"/>
            <a:ext cx="7086600" cy="1143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246" name="Shape 246"/>
          <p:cNvSpPr txBox="1">
            <a:spLocks noGrp="1"/>
          </p:cNvSpPr>
          <p:nvPr>
            <p:ph type="body" idx="1"/>
          </p:nvPr>
        </p:nvSpPr>
        <p:spPr>
          <a:xfrm>
            <a:off x="914400" y="1981200"/>
            <a:ext cx="7086600" cy="1981200"/>
          </a:xfrm>
          <a:prstGeom prst="rect">
            <a:avLst/>
          </a:prstGeom>
          <a:noFill/>
          <a:ln>
            <a:noFill/>
          </a:ln>
        </p:spPr>
        <p:txBody>
          <a:bodyPr wrap="square" lIns="91425" tIns="91425" rIns="91425" bIns="91425" anchor="t" anchorCtr="0"/>
          <a:lstStyle>
            <a:lvl1pPr marL="342900" marR="0" lvl="0" indent="635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7" name="Shape 247"/>
          <p:cNvSpPr txBox="1">
            <a:spLocks noGrp="1"/>
          </p:cNvSpPr>
          <p:nvPr>
            <p:ph type="body" idx="2"/>
          </p:nvPr>
        </p:nvSpPr>
        <p:spPr>
          <a:xfrm>
            <a:off x="914400" y="4114800"/>
            <a:ext cx="7086600" cy="1981200"/>
          </a:xfrm>
          <a:prstGeom prst="rect">
            <a:avLst/>
          </a:prstGeom>
          <a:noFill/>
          <a:ln>
            <a:noFill/>
          </a:ln>
        </p:spPr>
        <p:txBody>
          <a:bodyPr wrap="square" lIns="91425" tIns="91425" rIns="91425" bIns="91425" anchor="t" anchorCtr="0"/>
          <a:lstStyle>
            <a:lvl1pPr marL="342900" marR="0" lvl="0" indent="635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8" name="Shape 248"/>
          <p:cNvSpPr txBox="1">
            <a:spLocks noGrp="1"/>
          </p:cNvSpPr>
          <p:nvPr>
            <p:ph type="sldNum" idx="12"/>
          </p:nvPr>
        </p:nvSpPr>
        <p:spPr>
          <a:xfrm>
            <a:off x="6553200" y="6356350"/>
            <a:ext cx="2133600" cy="365100"/>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122025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21235DD-E5D2-A248-B373-184E712285F9}" type="slidenum">
              <a:rPr lang="en-US" smtClean="0"/>
              <a:t>‹#›</a:t>
            </a:fld>
            <a:endParaRPr lang="en-US"/>
          </a:p>
        </p:txBody>
      </p:sp>
    </p:spTree>
    <p:extLst>
      <p:ext uri="{BB962C8B-B14F-4D97-AF65-F5344CB8AC3E}">
        <p14:creationId xmlns:p14="http://schemas.microsoft.com/office/powerpoint/2010/main" val="2561685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21235DD-E5D2-A248-B373-184E712285F9}" type="slidenum">
              <a:rPr lang="en-US" smtClean="0"/>
              <a:t>‹#›</a:t>
            </a:fld>
            <a:endParaRPr lang="en-US"/>
          </a:p>
        </p:txBody>
      </p:sp>
    </p:spTree>
    <p:extLst>
      <p:ext uri="{BB962C8B-B14F-4D97-AF65-F5344CB8AC3E}">
        <p14:creationId xmlns:p14="http://schemas.microsoft.com/office/powerpoint/2010/main" val="2395346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21235DD-E5D2-A248-B373-184E712285F9}" type="slidenum">
              <a:rPr lang="en-US" smtClean="0"/>
              <a:t>‹#›</a:t>
            </a:fld>
            <a:endParaRPr lang="en-US"/>
          </a:p>
        </p:txBody>
      </p:sp>
    </p:spTree>
    <p:extLst>
      <p:ext uri="{BB962C8B-B14F-4D97-AF65-F5344CB8AC3E}">
        <p14:creationId xmlns:p14="http://schemas.microsoft.com/office/powerpoint/2010/main" val="3097288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21235DD-E5D2-A248-B373-184E712285F9}" type="slidenum">
              <a:rPr lang="en-US" smtClean="0"/>
              <a:t>‹#›</a:t>
            </a:fld>
            <a:endParaRPr lang="en-US"/>
          </a:p>
        </p:txBody>
      </p:sp>
    </p:spTree>
    <p:extLst>
      <p:ext uri="{BB962C8B-B14F-4D97-AF65-F5344CB8AC3E}">
        <p14:creationId xmlns:p14="http://schemas.microsoft.com/office/powerpoint/2010/main" val="3948757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D21235DD-E5D2-A248-B373-184E712285F9}" type="slidenum">
              <a:rPr lang="en-US" smtClean="0"/>
              <a:t>‹#›</a:t>
            </a:fld>
            <a:endParaRPr lang="en-US"/>
          </a:p>
        </p:txBody>
      </p:sp>
    </p:spTree>
    <p:extLst>
      <p:ext uri="{BB962C8B-B14F-4D97-AF65-F5344CB8AC3E}">
        <p14:creationId xmlns:p14="http://schemas.microsoft.com/office/powerpoint/2010/main" val="2624247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D21235DD-E5D2-A248-B373-184E712285F9}" type="slidenum">
              <a:rPr lang="en-US" smtClean="0"/>
              <a:t>‹#›</a:t>
            </a:fld>
            <a:endParaRPr lang="en-US"/>
          </a:p>
        </p:txBody>
      </p:sp>
    </p:spTree>
    <p:extLst>
      <p:ext uri="{BB962C8B-B14F-4D97-AF65-F5344CB8AC3E}">
        <p14:creationId xmlns:p14="http://schemas.microsoft.com/office/powerpoint/2010/main" val="1540239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D21235DD-E5D2-A248-B373-184E712285F9}" type="slidenum">
              <a:rPr lang="en-US" smtClean="0"/>
              <a:t>‹#›</a:t>
            </a:fld>
            <a:endParaRPr lang="en-US"/>
          </a:p>
        </p:txBody>
      </p:sp>
    </p:spTree>
    <p:extLst>
      <p:ext uri="{BB962C8B-B14F-4D97-AF65-F5344CB8AC3E}">
        <p14:creationId xmlns:p14="http://schemas.microsoft.com/office/powerpoint/2010/main" val="1351349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21235DD-E5D2-A248-B373-184E712285F9}" type="slidenum">
              <a:rPr lang="en-US" smtClean="0"/>
              <a:t>‹#›</a:t>
            </a:fld>
            <a:endParaRPr lang="en-US"/>
          </a:p>
        </p:txBody>
      </p:sp>
    </p:spTree>
    <p:extLst>
      <p:ext uri="{BB962C8B-B14F-4D97-AF65-F5344CB8AC3E}">
        <p14:creationId xmlns:p14="http://schemas.microsoft.com/office/powerpoint/2010/main" val="202132342"/>
      </p:ext>
    </p:extLst>
  </p:cSld>
  <p:clrMapOvr>
    <a:masterClrMapping/>
  </p:clrMapOvr>
</p:sldLayout>
</file>

<file path=ppt/slideMasters/_rels/slideMaster1.xml.rels><?xml version="1.0" encoding="UTF-8" ?><Relationships xmlns="http://schemas.openxmlformats.org/package/2006/relationships"><Relationship Target="../slideLayouts/slideLayout8.xml" Type="http://schemas.openxmlformats.org/officeDocument/2006/relationships/slideLayout" Id="rId8"></Relationship><Relationship Target="../slideLayouts/slideLayout13.xml" Type="http://schemas.openxmlformats.org/officeDocument/2006/relationships/slideLayout" Id="rId13"></Relationship><Relationship Target="../slideLayouts/slideLayout3.xml" Type="http://schemas.openxmlformats.org/officeDocument/2006/relationships/slideLayout" Id="rId3"></Relationship><Relationship Target="../slideLayouts/slideLayout7.xml" Type="http://schemas.openxmlformats.org/officeDocument/2006/relationships/slideLayout" Id="rId7"></Relationship><Relationship Target="../slideLayouts/slideLayout12.xml" Type="http://schemas.openxmlformats.org/officeDocument/2006/relationships/slideLayout" Id="rId12"></Relationship><Relationship Target="../media/image2.png" Type="http://schemas.openxmlformats.org/officeDocument/2006/relationships/image" Id="rId17"></Relationship><Relationship Target="../slideLayouts/slideLayout2.xml" Type="http://schemas.openxmlformats.org/officeDocument/2006/relationships/slideLayout" Id="rId2"></Relationship><Relationship Target="../media/image1.png" Type="http://schemas.openxmlformats.org/officeDocument/2006/relationships/image" Id="rId16"></Relationship><Relationship Target="../slideLayouts/slideLayout1.xml" Type="http://schemas.openxmlformats.org/officeDocument/2006/relationships/slideLayout" Id="rId1"></Relationship><Relationship Target="../slideLayouts/slideLayout6.xml" Type="http://schemas.openxmlformats.org/officeDocument/2006/relationships/slideLayout" Id="rId6"></Relationship><Relationship Target="../slideLayouts/slideLayout11.xml" Type="http://schemas.openxmlformats.org/officeDocument/2006/relationships/slideLayout" Id="rId11"></Relationship><Relationship Target="../slideLayouts/slideLayout5.xml" Type="http://schemas.openxmlformats.org/officeDocument/2006/relationships/slideLayout" Id="rId5"></Relationship><Relationship Target="../theme/theme1.xml" Type="http://schemas.openxmlformats.org/officeDocument/2006/relationships/theme" Id="rId15"></Relationship><Relationship Target="../slideLayouts/slideLayout10.xml" Type="http://schemas.openxmlformats.org/officeDocument/2006/relationships/slideLayout" Id="rId10"></Relationship><Relationship Target="../slideLayouts/slideLayout4.xml" Type="http://schemas.openxmlformats.org/officeDocument/2006/relationships/slideLayout" Id="rId4"></Relationship><Relationship Target="../slideLayouts/slideLayout9.xml" Type="http://schemas.openxmlformats.org/officeDocument/2006/relationships/slideLayout" Id="rId9"></Relationship><Relationship Target="../slideLayouts/slideLayout14.xml" Type="http://schemas.openxmlformats.org/officeDocument/2006/relationships/slideLayout" Id="rId14"></Relationshi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p:nvPicPr>
        <p:blipFill>
          <a:blip r:embed="rId16"/>
          <a:stretch>
            <a:fillRect/>
          </a:stretch>
        </p:blipFill>
        <p:spPr>
          <a:xfrm>
            <a:off x="158070" y="6250684"/>
            <a:ext cx="483452" cy="485610"/>
          </a:xfrm>
          <a:prstGeom prst="rect">
            <a:avLst/>
          </a:prstGeom>
        </p:spPr>
      </p:pic>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1">
                <a:solidFill>
                  <a:schemeClr val="accent1">
                    <a:lumMod val="75000"/>
                  </a:schemeClr>
                </a:solidFill>
              </a:defRPr>
            </a:lvl1pPr>
          </a:lstStyle>
          <a:p>
            <a:fld id="{1F45A587-F87A-4545-8C61-A4049C16C52D}" type="slidenum">
              <a:rPr lang="en-US" smtClean="0"/>
              <a:pPr/>
              <a:t>‹#›</a:t>
            </a:fld>
            <a:endParaRPr lang="en-US" dirty="0"/>
          </a:p>
        </p:txBody>
      </p:sp>
      <p:pic>
        <p:nvPicPr>
          <p:cNvPr id="12" name="Picture 11"/>
          <p:cNvPicPr>
            <a:picLocks noChangeAspect="1"/>
          </p:cNvPicPr>
          <p:nvPr/>
        </p:nvPicPr>
        <p:blipFill>
          <a:blip r:embed="rId17"/>
          <a:stretch>
            <a:fillRect/>
          </a:stretch>
        </p:blipFill>
        <p:spPr>
          <a:xfrm>
            <a:off x="749475" y="6181791"/>
            <a:ext cx="638410" cy="638410"/>
          </a:xfrm>
          <a:prstGeom prst="rect">
            <a:avLst/>
          </a:prstGeom>
        </p:spPr>
      </p:pic>
      <p:cxnSp>
        <p:nvCxnSpPr>
          <p:cNvPr id="14" name="Straight Connector 13"/>
          <p:cNvCxnSpPr/>
          <p:nvPr/>
        </p:nvCxnSpPr>
        <p:spPr>
          <a:xfrm>
            <a:off x="691327" y="6067529"/>
            <a:ext cx="0" cy="765124"/>
          </a:xfrm>
          <a:prstGeom prst="line">
            <a:avLst/>
          </a:prstGeom>
          <a:ln>
            <a:solidFill>
              <a:srgbClr val="37609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8571971"/>
      </p:ext>
    </p:extLst>
  </p:cSld>
  <p:clrMap bg1="lt1" tx1="dk1" bg2="lt2" tx2="dk2" accent1="accent1" accent2="accent2" accent3="accent3" accent4="accent4" accent5="accent5" accent6="accent6" hlink="hlink" folHlink="folHlink"/>
  <p:sldLayoutIdLst>
    <p:sldLayoutId id="2147483661"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2" r:id="rId14"/>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Relationships xmlns="http://schemas.openxmlformats.org/package/2006/relationships"><Relationship Target="../media/image3.jpg" Type="http://schemas.openxmlformats.org/officeDocument/2006/relationships/image" Id="rId3"></Relationship><Relationship Target="../notesSlides/notesSlide1.xml" Type="http://schemas.openxmlformats.org/officeDocument/2006/relationships/notesSlide" Id="rId2"></Relationship><Relationship Target="../slideLayouts/slideLayout10.xml" Type="http://schemas.openxmlformats.org/officeDocument/2006/relationships/slideLayout" Id="rId1"></Relationship><Relationship Target="../media/image4.png" Type="http://schemas.openxmlformats.org/officeDocument/2006/relationships/image" Id="rId4"></Relationship></Relationships>
</file>

<file path=ppt/slides/_rels/slide10.xml.rels><?xml version="1.0" encoding="UTF-8" ?><Relationships xmlns="http://schemas.openxmlformats.org/package/2006/relationships"><Relationship Target="../media/image3.jpg" Type="http://schemas.openxmlformats.org/officeDocument/2006/relationships/image" Id="rId3"></Relationship><Relationship Target="../notesSlides/notesSlide9.xml" Type="http://schemas.openxmlformats.org/officeDocument/2006/relationships/notesSlide" Id="rId2"></Relationship><Relationship Target="../slideLayouts/slideLayout3.xml" Type="http://schemas.openxmlformats.org/officeDocument/2006/relationships/slideLayout" Id="rId1"></Relationship></Relationships>
</file>

<file path=ppt/slides/_rels/slide11.xml.rels><?xml version="1.0" encoding="UTF-8" ?><Relationships xmlns="http://schemas.openxmlformats.org/package/2006/relationships"><Relationship Target="../media/image11.jpeg" Type="http://schemas.openxmlformats.org/officeDocument/2006/relationships/image" Id="rId3"></Relationship><Relationship Target="../notesSlides/notesSlide10.xml" Type="http://schemas.openxmlformats.org/officeDocument/2006/relationships/notesSlide" Id="rId2"></Relationship><Relationship Target="../slideLayouts/slideLayout3.xml" Type="http://schemas.openxmlformats.org/officeDocument/2006/relationships/slideLayout" Id="rId1"></Relationship><Relationship Target="../media/image3.jpg" Type="http://schemas.openxmlformats.org/officeDocument/2006/relationships/image" Id="rId4"></Relationship></Relationships>
</file>

<file path=ppt/slides/_rels/slide12.xml.rels><?xml version="1.0" encoding="UTF-8" ?><Relationships xmlns="http://schemas.openxmlformats.org/package/2006/relationships"><Relationship Target="../media/image3.jpg" Type="http://schemas.openxmlformats.org/officeDocument/2006/relationships/image" Id="rId3"></Relationship><Relationship Target="../notesSlides/notesSlide11.xml" Type="http://schemas.openxmlformats.org/officeDocument/2006/relationships/notesSlide" Id="rId2"></Relationship><Relationship Target="../slideLayouts/slideLayout3.xml" Type="http://schemas.openxmlformats.org/officeDocument/2006/relationships/slideLayout" Id="rId1"></Relationship></Relationships>
</file>

<file path=ppt/slides/_rels/slide13.xml.rels><?xml version="1.0" encoding="UTF-8" ?><Relationships xmlns="http://schemas.openxmlformats.org/package/2006/relationships"><Relationship Target="../media/image12.png" Type="http://schemas.openxmlformats.org/officeDocument/2006/relationships/image" Id="rId3"></Relationship><Relationship Target="../notesSlides/notesSlide12.xml" Type="http://schemas.openxmlformats.org/officeDocument/2006/relationships/notesSlide" Id="rId2"></Relationship><Relationship Target="../slideLayouts/slideLayout3.xml" Type="http://schemas.openxmlformats.org/officeDocument/2006/relationships/slideLayout" Id="rId1"></Relationship><Relationship Target="../media/image3.jpg" Type="http://schemas.openxmlformats.org/officeDocument/2006/relationships/image" Id="rId5"></Relationship><Relationship Target="../media/image13.png" Type="http://schemas.openxmlformats.org/officeDocument/2006/relationships/image" Id="rId4"></Relationship></Relationships>
</file>

<file path=ppt/slides/_rels/slide14.xml.rels><?xml version="1.0" encoding="UTF-8" ?><Relationships xmlns="http://schemas.openxmlformats.org/package/2006/relationships"><Relationship Target="../media/image13.png" Type="http://schemas.openxmlformats.org/officeDocument/2006/relationships/image" Id="rId8"></Relationship><Relationship Target="../media/image14.png" Type="http://schemas.openxmlformats.org/officeDocument/2006/relationships/image" Id="rId3"></Relationship><Relationship Target="../media/image18.jpeg" Type="http://schemas.openxmlformats.org/officeDocument/2006/relationships/image" Id="rId7"></Relationship><Relationship Target="../notesSlides/notesSlide13.xml" Type="http://schemas.openxmlformats.org/officeDocument/2006/relationships/notesSlide" Id="rId2"></Relationship><Relationship Target="../slideLayouts/slideLayout2.xml" Type="http://schemas.openxmlformats.org/officeDocument/2006/relationships/slideLayout" Id="rId1"></Relationship><Relationship Target="../media/image17.jpg" Type="http://schemas.openxmlformats.org/officeDocument/2006/relationships/image" Id="rId6"></Relationship><Relationship Target="../media/image16.jpg" Type="http://schemas.openxmlformats.org/officeDocument/2006/relationships/image" Id="rId5"></Relationship><Relationship Target="../media/image15.png" Type="http://schemas.openxmlformats.org/officeDocument/2006/relationships/image" Id="rId4"></Relationship><Relationship Target="../media/image3.jpg" Type="http://schemas.openxmlformats.org/officeDocument/2006/relationships/image" Id="rId9"></Relationship></Relationships>
</file>

<file path=ppt/slides/_rels/slide15.xml.rels><?xml version="1.0" encoding="UTF-8" ?><Relationships xmlns="http://schemas.openxmlformats.org/package/2006/relationships"><Relationship Target="../media/image18.jpeg" Type="http://schemas.openxmlformats.org/officeDocument/2006/relationships/image" Id="rId3"></Relationship><Relationship Target="../notesSlides/notesSlide14.xml" Type="http://schemas.openxmlformats.org/officeDocument/2006/relationships/notesSlide" Id="rId2"></Relationship><Relationship Target="../slideLayouts/slideLayout14.xml" Type="http://schemas.openxmlformats.org/officeDocument/2006/relationships/slideLayout" Id="rId1"></Relationship><Relationship Target="../media/image3.jpg" Type="http://schemas.openxmlformats.org/officeDocument/2006/relationships/image" Id="rId4"></Relationship></Relationships>
</file>

<file path=ppt/slides/_rels/slide16.xml.rels><?xml version="1.0" encoding="UTF-8" ?><Relationships xmlns="http://schemas.openxmlformats.org/package/2006/relationships"><Relationship Target="../media/image15.png" Type="http://schemas.openxmlformats.org/officeDocument/2006/relationships/image" Id="rId3"></Relationship><Relationship Target="../notesSlides/notesSlide15.xml" Type="http://schemas.openxmlformats.org/officeDocument/2006/relationships/notesSlide" Id="rId2"></Relationship><Relationship Target="../slideLayouts/slideLayout14.xml" Type="http://schemas.openxmlformats.org/officeDocument/2006/relationships/slideLayout" Id="rId1"></Relationship><Relationship Target="../media/image3.jpg" Type="http://schemas.openxmlformats.org/officeDocument/2006/relationships/image" Id="rId4"></Relationship></Relationships>
</file>

<file path=ppt/slides/_rels/slide17.xml.rels><?xml version="1.0" encoding="UTF-8" ?><Relationships xmlns="http://schemas.openxmlformats.org/package/2006/relationships"><Relationship Target="../media/image17.jpg" Type="http://schemas.openxmlformats.org/officeDocument/2006/relationships/image" Id="rId3"></Relationship><Relationship Target="../notesSlides/notesSlide16.xml" Type="http://schemas.openxmlformats.org/officeDocument/2006/relationships/notesSlide" Id="rId2"></Relationship><Relationship Target="../slideLayouts/slideLayout14.xml" Type="http://schemas.openxmlformats.org/officeDocument/2006/relationships/slideLayout" Id="rId1"></Relationship><Relationship Target="../media/image3.jpg" Type="http://schemas.openxmlformats.org/officeDocument/2006/relationships/image" Id="rId4"></Relationship></Relationships>
</file>

<file path=ppt/slides/_rels/slide18.xml.rels><?xml version="1.0" encoding="UTF-8" ?><Relationships xmlns="http://schemas.openxmlformats.org/package/2006/relationships"><Relationship Target="../media/image16.jpg" Type="http://schemas.openxmlformats.org/officeDocument/2006/relationships/image" Id="rId3"></Relationship><Relationship Target="../notesSlides/notesSlide17.xml" Type="http://schemas.openxmlformats.org/officeDocument/2006/relationships/notesSlide" Id="rId2"></Relationship><Relationship Target="../slideLayouts/slideLayout14.xml" Type="http://schemas.openxmlformats.org/officeDocument/2006/relationships/slideLayout" Id="rId1"></Relationship><Relationship Target="../media/image3.jpg" Type="http://schemas.openxmlformats.org/officeDocument/2006/relationships/image" Id="rId4"></Relationship></Relationships>
</file>

<file path=ppt/slides/_rels/slide19.xml.rels><?xml version="1.0" encoding="UTF-8" ?><Relationships xmlns="http://schemas.openxmlformats.org/package/2006/relationships"><Relationship Target="../media/image14.png" Type="http://schemas.openxmlformats.org/officeDocument/2006/relationships/image" Id="rId3"></Relationship><Relationship Target="../notesSlides/notesSlide18.xml" Type="http://schemas.openxmlformats.org/officeDocument/2006/relationships/notesSlide" Id="rId2"></Relationship><Relationship Target="../slideLayouts/slideLayout14.xml" Type="http://schemas.openxmlformats.org/officeDocument/2006/relationships/slideLayout" Id="rId1"></Relationship><Relationship Target="../media/image3.jpg" Type="http://schemas.openxmlformats.org/officeDocument/2006/relationships/image" Id="rId4"></Relationship></Relationships>
</file>

<file path=ppt/slides/_rels/slide2.xml.rels><?xml version="1.0" encoding="UTF-8" ?><Relationships xmlns="http://schemas.openxmlformats.org/package/2006/relationships"><Relationship Target="../media/image3.jpg" Type="http://schemas.openxmlformats.org/officeDocument/2006/relationships/image" Id="rId3"></Relationship><Relationship Target="../notesSlides/notesSlide2.xml" Type="http://schemas.openxmlformats.org/officeDocument/2006/relationships/notesSlide" Id="rId2"></Relationship><Relationship Target="../slideLayouts/slideLayout10.xml" Type="http://schemas.openxmlformats.org/officeDocument/2006/relationships/slideLayout" Id="rId1"></Relationship><Relationship Target="../media/image5.JPG" Type="http://schemas.openxmlformats.org/officeDocument/2006/relationships/image" Id="rId4"></Relationship></Relationships>
</file>

<file path=ppt/slides/_rels/slide20.xml.rels><?xml version="1.0" encoding="UTF-8" ?><Relationships xmlns="http://schemas.openxmlformats.org/package/2006/relationships"><Relationship Target="../media/image13.png" Type="http://schemas.openxmlformats.org/officeDocument/2006/relationships/image" Id="rId8"></Relationship><Relationship Target="../media/image14.png" Type="http://schemas.openxmlformats.org/officeDocument/2006/relationships/image" Id="rId3"></Relationship><Relationship Target="../media/image18.jpeg" Type="http://schemas.openxmlformats.org/officeDocument/2006/relationships/image" Id="rId7"></Relationship><Relationship Target="../notesSlides/notesSlide19.xml" Type="http://schemas.openxmlformats.org/officeDocument/2006/relationships/notesSlide" Id="rId2"></Relationship><Relationship Target="../slideLayouts/slideLayout14.xml" Type="http://schemas.openxmlformats.org/officeDocument/2006/relationships/slideLayout" Id="rId1"></Relationship><Relationship Target="../media/image17.jpg" Type="http://schemas.openxmlformats.org/officeDocument/2006/relationships/image" Id="rId6"></Relationship><Relationship Target="../media/image16.jpg" Type="http://schemas.openxmlformats.org/officeDocument/2006/relationships/image" Id="rId5"></Relationship><Relationship Target="../media/image15.png" Type="http://schemas.openxmlformats.org/officeDocument/2006/relationships/image" Id="rId4"></Relationship><Relationship Target="../media/image3.jpg" Type="http://schemas.openxmlformats.org/officeDocument/2006/relationships/image" Id="rId9"></Relationship></Relationships>
</file>

<file path=ppt/slides/_rels/slide21.xml.rels><?xml version="1.0" encoding="UTF-8" ?><Relationships xmlns="http://schemas.openxmlformats.org/package/2006/relationships"><Relationship Target="../media/image3.jpg" Type="http://schemas.openxmlformats.org/officeDocument/2006/relationships/image" Id="rId3"></Relationship><Relationship Target="../notesSlides/notesSlide20.xml" Type="http://schemas.openxmlformats.org/officeDocument/2006/relationships/notesSlide" Id="rId2"></Relationship><Relationship Target="../slideLayouts/slideLayout14.xml" Type="http://schemas.openxmlformats.org/officeDocument/2006/relationships/slideLayout" Id="rId1"></Relationship></Relationships>
</file>

<file path=ppt/slides/_rels/slide22.xml.rels><?xml version="1.0" encoding="UTF-8" ?><Relationships xmlns="http://schemas.openxmlformats.org/package/2006/relationships"><Relationship Target="../media/image19.png" Type="http://schemas.openxmlformats.org/officeDocument/2006/relationships/image" Id="rId3"></Relationship><Relationship Target="../notesSlides/notesSlide21.xml" Type="http://schemas.openxmlformats.org/officeDocument/2006/relationships/notesSlide" Id="rId2"></Relationship><Relationship Target="../slideLayouts/slideLayout3.xml" Type="http://schemas.openxmlformats.org/officeDocument/2006/relationships/slideLayout" Id="rId1"></Relationship><Relationship Target="../media/image3.jpg" Type="http://schemas.openxmlformats.org/officeDocument/2006/relationships/image" Id="rId6"></Relationship><Relationship Target="../media/image2.png" Type="http://schemas.openxmlformats.org/officeDocument/2006/relationships/image" Id="rId5"></Relationship><Relationship Target="../media/image1.png" Type="http://schemas.openxmlformats.org/officeDocument/2006/relationships/image" Id="rId4"></Relationship></Relationships>
</file>

<file path=ppt/slides/_rels/slide23.xml.rels><?xml version="1.0" encoding="UTF-8" ?><Relationships xmlns="http://schemas.openxmlformats.org/package/2006/relationships"><Relationship Target="../media/image3.jpg" Type="http://schemas.openxmlformats.org/officeDocument/2006/relationships/image" Id="rId2"></Relationship><Relationship Target="../slideLayouts/slideLayout3.xml" Type="http://schemas.openxmlformats.org/officeDocument/2006/relationships/slideLayout" Id="rId1"></Relationship></Relationships>
</file>

<file path=ppt/slides/_rels/slide24.xml.rels><?xml version="1.0" encoding="UTF-8" ?><Relationships xmlns="http://schemas.openxmlformats.org/package/2006/relationships"><Relationship TargetMode="External" Target="http://www.nationalmentoringresourcecenter.org/" Type="http://schemas.openxmlformats.org/officeDocument/2006/relationships/hyperlink" Id="rId3"></Relationship><Relationship TargetMode="External" Target="http://www.mentoring.org/" Type="http://schemas.openxmlformats.org/officeDocument/2006/relationships/hyperlink" Id="rId2"></Relationship><Relationship Target="../slideLayouts/slideLayout4.xml" Type="http://schemas.openxmlformats.org/officeDocument/2006/relationships/slideLayout" Id="rId1"></Relationship><Relationship Target="../media/image20.jpeg" Type="http://schemas.openxmlformats.org/officeDocument/2006/relationships/image" Id="rId5"></Relationship><Relationship TargetMode="External" Target="https://connect.mentoring.org/" Type="http://schemas.openxmlformats.org/officeDocument/2006/relationships/hyperlink" Id="rId4"></Relationship></Relationships>
</file>

<file path=ppt/slides/_rels/slide25.xml.rels><?xml version="1.0" encoding="UTF-8" ?><Relationships xmlns="http://schemas.openxmlformats.org/package/2006/relationships"><Relationship TargetMode="External" Target="http://www.mentornewyork.org/" Type="http://schemas.openxmlformats.org/officeDocument/2006/relationships/hyperlink" Id="rId3"></Relationship><Relationship Target="../notesSlides/notesSlide22.xml" Type="http://schemas.openxmlformats.org/officeDocument/2006/relationships/notesSlide" Id="rId2"></Relationship><Relationship Target="../slideLayouts/slideLayout2.xml" Type="http://schemas.openxmlformats.org/officeDocument/2006/relationships/slideLayout" Id="rId1"></Relationship><Relationship TargetMode="External" Target="mailto:jkavanaugh@mentorkids.org" Type="http://schemas.openxmlformats.org/officeDocument/2006/relationships/hyperlink" Id="rId4"></Relationship></Relationships>
</file>

<file path=ppt/slides/_rels/slide3.xml.rels><?xml version="1.0" encoding="UTF-8" ?><Relationships xmlns="http://schemas.openxmlformats.org/package/2006/relationships"><Relationship Target="../media/image6.png" Type="http://schemas.openxmlformats.org/officeDocument/2006/relationships/image" Id="rId3"></Relationship><Relationship Target="../notesSlides/notesSlide3.xml" Type="http://schemas.openxmlformats.org/officeDocument/2006/relationships/notesSlide" Id="rId2"></Relationship><Relationship Target="../slideLayouts/slideLayout3.xml" Type="http://schemas.openxmlformats.org/officeDocument/2006/relationships/slideLayout" Id="rId1"></Relationship><Relationship Target="../media/image3.jpg" Type="http://schemas.openxmlformats.org/officeDocument/2006/relationships/image" Id="rId4"></Relationship></Relationships>
</file>

<file path=ppt/slides/_rels/slide4.xml.rels><?xml version="1.0" encoding="UTF-8" ?><Relationships xmlns="http://schemas.openxmlformats.org/package/2006/relationships"><Relationship Target="../media/image7.png" Type="http://schemas.openxmlformats.org/officeDocument/2006/relationships/image" Id="rId3"></Relationship><Relationship Target="../notesSlides/notesSlide4.xml" Type="http://schemas.openxmlformats.org/officeDocument/2006/relationships/notesSlide" Id="rId2"></Relationship><Relationship Target="../slideLayouts/slideLayout3.xml" Type="http://schemas.openxmlformats.org/officeDocument/2006/relationships/slideLayout" Id="rId1"></Relationship><Relationship Target="../media/image3.jpg" Type="http://schemas.openxmlformats.org/officeDocument/2006/relationships/image" Id="rId4"></Relationship></Relationships>
</file>

<file path=ppt/slides/_rels/slide5.xml.rels><?xml version="1.0" encoding="UTF-8" ?><Relationships xmlns="http://schemas.openxmlformats.org/package/2006/relationships"><Relationship Target="../media/image8.jpg" Type="http://schemas.openxmlformats.org/officeDocument/2006/relationships/image" Id="rId3"></Relationship><Relationship Target="../notesSlides/notesSlide5.xml" Type="http://schemas.openxmlformats.org/officeDocument/2006/relationships/notesSlide" Id="rId2"></Relationship><Relationship Target="../slideLayouts/slideLayout3.xml" Type="http://schemas.openxmlformats.org/officeDocument/2006/relationships/slideLayout" Id="rId1"></Relationship><Relationship Target="../media/image3.jpg" Type="http://schemas.openxmlformats.org/officeDocument/2006/relationships/image" Id="rId4"></Relationship></Relationships>
</file>

<file path=ppt/slides/_rels/slide6.xml.rels><?xml version="1.0" encoding="UTF-8" ?><Relationships xmlns="http://schemas.openxmlformats.org/package/2006/relationships"><Relationship Target="../slideLayouts/slideLayout3.xml" Type="http://schemas.openxmlformats.org/officeDocument/2006/relationships/slideLayout" Id="rId1"></Relationship></Relationships>
</file>

<file path=ppt/slides/_rels/slide7.xml.rels><?xml version="1.0" encoding="UTF-8" ?><Relationships xmlns="http://schemas.openxmlformats.org/package/2006/relationships"><Relationship Target="../media/image9.png" Type="http://schemas.openxmlformats.org/officeDocument/2006/relationships/image" Id="rId3"></Relationship><Relationship Target="../notesSlides/notesSlide6.xml" Type="http://schemas.openxmlformats.org/officeDocument/2006/relationships/notesSlide" Id="rId2"></Relationship><Relationship Target="../slideLayouts/slideLayout3.xml" Type="http://schemas.openxmlformats.org/officeDocument/2006/relationships/slideLayout" Id="rId1"></Relationship><Relationship Target="../media/image3.jpg" Type="http://schemas.openxmlformats.org/officeDocument/2006/relationships/image" Id="rId4"></Relationship></Relationships>
</file>

<file path=ppt/slides/_rels/slide8.xml.rels><?xml version="1.0" encoding="UTF-8" ?><Relationships xmlns="http://schemas.openxmlformats.org/package/2006/relationships"><Relationship Target="../media/image3.jpg" Type="http://schemas.openxmlformats.org/officeDocument/2006/relationships/image" Id="rId3"></Relationship><Relationship Target="../notesSlides/notesSlide7.xml" Type="http://schemas.openxmlformats.org/officeDocument/2006/relationships/notesSlide" Id="rId2"></Relationship><Relationship Target="../slideLayouts/slideLayout3.xml" Type="http://schemas.openxmlformats.org/officeDocument/2006/relationships/slideLayout" Id="rId1"></Relationship></Relationships>
</file>

<file path=ppt/slides/_rels/slide9.xml.rels><?xml version="1.0" encoding="UTF-8" ?><Relationships xmlns="http://schemas.openxmlformats.org/package/2006/relationships"><Relationship Target="../media/image10.jpeg" Type="http://schemas.openxmlformats.org/officeDocument/2006/relationships/image" Id="rId3"></Relationship><Relationship Target="../notesSlides/notesSlide8.xml" Type="http://schemas.openxmlformats.org/officeDocument/2006/relationships/notesSlide" Id="rId2"></Relationship><Relationship Target="../slideLayouts/slideLayout3.xml" Type="http://schemas.openxmlformats.org/officeDocument/2006/relationships/slideLayout" Id="rId1"></Relationship><Relationship Target="../media/image3.jpg" Type="http://schemas.openxmlformats.org/officeDocument/2006/relationships/image" Id="rId4"></Relationshi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a:spLocks noChangeAspect="1"/>
          </p:cNvSpPr>
          <p:nvPr/>
        </p:nvSpPr>
        <p:spPr>
          <a:xfrm>
            <a:off x="1784409" y="885209"/>
            <a:ext cx="5320145" cy="3990109"/>
          </a:xfrm>
          <a:prstGeom prst="rect">
            <a:avLst/>
          </a:prstGeom>
          <a:solidFill>
            <a:schemeClr val="tx2">
              <a:lumMod val="75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itle 14"/>
          <p:cNvSpPr>
            <a:spLocks noGrp="1"/>
          </p:cNvSpPr>
          <p:nvPr>
            <p:ph type="title"/>
          </p:nvPr>
        </p:nvSpPr>
        <p:spPr>
          <a:xfrm>
            <a:off x="1713910" y="5103409"/>
            <a:ext cx="6684132" cy="515216"/>
          </a:xfrm>
        </p:spPr>
        <p:txBody>
          <a:bodyPr>
            <a:noAutofit/>
          </a:bodyPr>
          <a:lstStyle/>
          <a:p>
            <a:r>
              <a:rPr lang="en-US" sz="3200" dirty="0">
                <a:solidFill>
                  <a:srgbClr val="376092"/>
                </a:solidFill>
              </a:rPr>
              <a:t>Building Relationships with Youth</a:t>
            </a:r>
          </a:p>
        </p:txBody>
      </p:sp>
      <p:sp>
        <p:nvSpPr>
          <p:cNvPr id="14" name="Subtitle 13"/>
          <p:cNvSpPr>
            <a:spLocks noGrp="1"/>
          </p:cNvSpPr>
          <p:nvPr>
            <p:ph type="body" sz="half" idx="2"/>
          </p:nvPr>
        </p:nvSpPr>
        <p:spPr>
          <a:xfrm>
            <a:off x="1713910" y="5680971"/>
            <a:ext cx="5486400" cy="731693"/>
          </a:xfrm>
        </p:spPr>
        <p:txBody>
          <a:bodyPr>
            <a:normAutofit/>
          </a:bodyPr>
          <a:lstStyle/>
          <a:p>
            <a:endParaRPr lang="en-US" sz="2200" dirty="0">
              <a:solidFill>
                <a:srgbClr val="7F7F7F"/>
              </a:solidFill>
            </a:endParaRPr>
          </a:p>
        </p:txBody>
      </p:sp>
      <p:sp>
        <p:nvSpPr>
          <p:cNvPr id="21" name="Slide Number Placeholder 20"/>
          <p:cNvSpPr>
            <a:spLocks noGrp="1"/>
          </p:cNvSpPr>
          <p:nvPr>
            <p:ph type="sldNum" sz="quarter" idx="12"/>
          </p:nvPr>
        </p:nvSpPr>
        <p:spPr/>
        <p:txBody>
          <a:bodyPr/>
          <a:lstStyle/>
          <a:p>
            <a:fld id="{D21235DD-E5D2-A248-B373-184E712285F9}" type="slidenum">
              <a:rPr lang="en-US" smtClean="0"/>
              <a:t>1</a:t>
            </a:fld>
            <a:endParaRPr lang="en-US"/>
          </a:p>
        </p:txBody>
      </p:sp>
      <p:pic>
        <p:nvPicPr>
          <p:cNvPr id="8" name="Picture 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77634"/>
            <a:ext cx="2263977" cy="1294025"/>
          </a:xfrm>
          <a:prstGeom prst="rect">
            <a:avLst/>
          </a:prstGeom>
        </p:spPr>
      </p:pic>
      <p:pic>
        <p:nvPicPr>
          <p:cNvPr id="3" name="Picture Placeholder 2"/>
          <p:cNvPicPr>
            <a:picLocks noGrp="1" noChangeAspect="1"/>
          </p:cNvPicPr>
          <p:nvPr>
            <p:ph type="pic" idx="1"/>
          </p:nvPr>
        </p:nvPicPr>
        <p:blipFill>
          <a:blip r:embed="rId4">
            <a:extLst>
              <a:ext uri="{28A0092B-C50C-407E-A947-70E740481C1C}">
                <a14:useLocalDpi xmlns:a14="http://schemas.microsoft.com/office/drawing/2010/main" val="0"/>
              </a:ext>
            </a:extLst>
          </a:blip>
          <a:srcRect l="5463" r="5463"/>
          <a:stretch>
            <a:fillRect/>
          </a:stretch>
        </p:blipFill>
        <p:spPr>
          <a:xfrm>
            <a:off x="1982555" y="1036993"/>
            <a:ext cx="4949252" cy="3711939"/>
          </a:xfrm>
        </p:spPr>
      </p:pic>
    </p:spTree>
    <p:extLst>
      <p:ext uri="{BB962C8B-B14F-4D97-AF65-F5344CB8AC3E}">
        <p14:creationId xmlns:p14="http://schemas.microsoft.com/office/powerpoint/2010/main" val="4168823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a:spLocks noChangeAspect="1"/>
          </p:cNvSpPr>
          <p:nvPr/>
        </p:nvSpPr>
        <p:spPr>
          <a:xfrm>
            <a:off x="1051005" y="2610051"/>
            <a:ext cx="1503345" cy="1344168"/>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solidFill>
                <a:schemeClr val="bg1"/>
              </a:solidFill>
            </a:endParaRPr>
          </a:p>
        </p:txBody>
      </p:sp>
      <p:sp>
        <p:nvSpPr>
          <p:cNvPr id="15" name="Rectangle 14"/>
          <p:cNvSpPr>
            <a:spLocks noChangeAspect="1"/>
          </p:cNvSpPr>
          <p:nvPr/>
        </p:nvSpPr>
        <p:spPr>
          <a:xfrm>
            <a:off x="1051005" y="4351463"/>
            <a:ext cx="1503345" cy="1344168"/>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solidFill>
                <a:schemeClr val="bg1"/>
              </a:solidFill>
            </a:endParaRPr>
          </a:p>
        </p:txBody>
      </p:sp>
      <p:sp>
        <p:nvSpPr>
          <p:cNvPr id="11" name="Rectangle 10"/>
          <p:cNvSpPr>
            <a:spLocks noChangeAspect="1"/>
          </p:cNvSpPr>
          <p:nvPr/>
        </p:nvSpPr>
        <p:spPr>
          <a:xfrm>
            <a:off x="1051005" y="868630"/>
            <a:ext cx="1503345" cy="1344168"/>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solidFill>
                <a:schemeClr val="bg1"/>
              </a:solidFill>
            </a:endParaRPr>
          </a:p>
        </p:txBody>
      </p:sp>
      <p:sp>
        <p:nvSpPr>
          <p:cNvPr id="4" name="Slide Number Placeholder 3"/>
          <p:cNvSpPr>
            <a:spLocks noGrp="1"/>
          </p:cNvSpPr>
          <p:nvPr>
            <p:ph type="sldNum" sz="quarter" idx="12"/>
          </p:nvPr>
        </p:nvSpPr>
        <p:spPr/>
        <p:txBody>
          <a:bodyPr/>
          <a:lstStyle/>
          <a:p>
            <a:fld id="{D21235DD-E5D2-A248-B373-184E712285F9}" type="slidenum">
              <a:rPr lang="en-US" smtClean="0"/>
              <a:t>10</a:t>
            </a:fld>
            <a:endParaRPr lang="en-US"/>
          </a:p>
        </p:txBody>
      </p:sp>
      <p:sp>
        <p:nvSpPr>
          <p:cNvPr id="5" name="Rectangle 4"/>
          <p:cNvSpPr/>
          <p:nvPr/>
        </p:nvSpPr>
        <p:spPr>
          <a:xfrm>
            <a:off x="565485" y="4363495"/>
            <a:ext cx="2186661" cy="1338141"/>
          </a:xfrm>
          <a:prstGeom prst="rect">
            <a:avLst/>
          </a:prstGeom>
          <a:solidFill>
            <a:schemeClr val="tx2">
              <a:lumMod val="75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b="1" dirty="0">
                <a:solidFill>
                  <a:schemeClr val="bg1"/>
                </a:solidFill>
              </a:rPr>
              <a:t>THEIR FEELINGS</a:t>
            </a:r>
          </a:p>
        </p:txBody>
      </p:sp>
      <p:sp>
        <p:nvSpPr>
          <p:cNvPr id="6" name="Rectangle 5"/>
          <p:cNvSpPr/>
          <p:nvPr/>
        </p:nvSpPr>
        <p:spPr>
          <a:xfrm>
            <a:off x="565485" y="2610051"/>
            <a:ext cx="2186662" cy="1338141"/>
          </a:xfrm>
          <a:prstGeom prst="rect">
            <a:avLst/>
          </a:prstGeom>
          <a:solidFill>
            <a:schemeClr val="tx2">
              <a:lumMod val="75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b="1" dirty="0">
                <a:solidFill>
                  <a:schemeClr val="bg1"/>
                </a:solidFill>
              </a:rPr>
              <a:t>THEIR COMMUNITY</a:t>
            </a:r>
          </a:p>
        </p:txBody>
      </p:sp>
      <p:sp>
        <p:nvSpPr>
          <p:cNvPr id="7" name="Rectangle 6"/>
          <p:cNvSpPr/>
          <p:nvPr/>
        </p:nvSpPr>
        <p:spPr>
          <a:xfrm>
            <a:off x="565485" y="868631"/>
            <a:ext cx="2209337" cy="1338141"/>
          </a:xfrm>
          <a:prstGeom prst="rect">
            <a:avLst/>
          </a:prstGeom>
          <a:solidFill>
            <a:schemeClr val="tx2">
              <a:lumMod val="75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b="1" dirty="0">
                <a:solidFill>
                  <a:schemeClr val="bg1"/>
                </a:solidFill>
              </a:rPr>
              <a:t>THEIR BODIES</a:t>
            </a:r>
          </a:p>
        </p:txBody>
      </p:sp>
      <p:sp>
        <p:nvSpPr>
          <p:cNvPr id="8" name="Rectangle 7"/>
          <p:cNvSpPr/>
          <p:nvPr/>
        </p:nvSpPr>
        <p:spPr>
          <a:xfrm>
            <a:off x="2787029" y="868630"/>
            <a:ext cx="5245470" cy="1338141"/>
          </a:xfrm>
          <a:prstGeom prst="rect">
            <a:avLst/>
          </a:prstGeom>
          <a:no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Tx/>
              <a:buChar char="•"/>
            </a:pPr>
            <a:r>
              <a:rPr lang="en-US" dirty="0">
                <a:solidFill>
                  <a:schemeClr val="tx2">
                    <a:lumMod val="75000"/>
                  </a:schemeClr>
                </a:solidFill>
              </a:rPr>
              <a:t>Like games with rules and contact</a:t>
            </a:r>
          </a:p>
          <a:p>
            <a:pPr marL="285750" indent="-285750">
              <a:buFontTx/>
              <a:buChar char="•"/>
            </a:pPr>
            <a:r>
              <a:rPr lang="en-US" dirty="0">
                <a:solidFill>
                  <a:schemeClr val="tx2">
                    <a:lumMod val="75000"/>
                  </a:schemeClr>
                </a:solidFill>
              </a:rPr>
              <a:t>Improved body control, accuracy, speed and reaction times</a:t>
            </a:r>
          </a:p>
          <a:p>
            <a:pPr marL="285750" indent="-285750">
              <a:buFontTx/>
              <a:buChar char="•"/>
            </a:pPr>
            <a:r>
              <a:rPr lang="en-US" dirty="0">
                <a:solidFill>
                  <a:schemeClr val="tx2">
                    <a:lumMod val="75000"/>
                  </a:schemeClr>
                </a:solidFill>
              </a:rPr>
              <a:t>For some, bodies start to change; curious about changes</a:t>
            </a:r>
          </a:p>
        </p:txBody>
      </p:sp>
      <p:sp>
        <p:nvSpPr>
          <p:cNvPr id="9" name="Rectangle 8"/>
          <p:cNvSpPr/>
          <p:nvPr/>
        </p:nvSpPr>
        <p:spPr>
          <a:xfrm>
            <a:off x="2752146" y="2610051"/>
            <a:ext cx="5245470" cy="1338141"/>
          </a:xfrm>
          <a:prstGeom prst="rect">
            <a:avLst/>
          </a:prstGeom>
          <a:no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Tx/>
              <a:buChar char="•"/>
            </a:pPr>
            <a:r>
              <a:rPr lang="en-US" dirty="0">
                <a:solidFill>
                  <a:schemeClr val="tx2">
                    <a:lumMod val="75000"/>
                  </a:schemeClr>
                </a:solidFill>
              </a:rPr>
              <a:t>Start to understand morel rules</a:t>
            </a:r>
          </a:p>
          <a:p>
            <a:pPr marL="285750" indent="-285750">
              <a:buFontTx/>
              <a:buChar char="•"/>
            </a:pPr>
            <a:r>
              <a:rPr lang="en-US" dirty="0">
                <a:solidFill>
                  <a:schemeClr val="tx2">
                    <a:lumMod val="75000"/>
                  </a:schemeClr>
                </a:solidFill>
              </a:rPr>
              <a:t>Building sense of social norms and individual rights</a:t>
            </a:r>
          </a:p>
          <a:p>
            <a:pPr marL="285750" indent="-285750">
              <a:buFontTx/>
              <a:buChar char="•"/>
            </a:pPr>
            <a:r>
              <a:rPr lang="en-US" dirty="0">
                <a:solidFill>
                  <a:schemeClr val="tx2">
                    <a:lumMod val="75000"/>
                  </a:schemeClr>
                </a:solidFill>
              </a:rPr>
              <a:t>School, physical appearance and sports impact their self-esteem</a:t>
            </a:r>
          </a:p>
        </p:txBody>
      </p:sp>
      <p:sp>
        <p:nvSpPr>
          <p:cNvPr id="10" name="Rectangle 9"/>
          <p:cNvSpPr/>
          <p:nvPr/>
        </p:nvSpPr>
        <p:spPr>
          <a:xfrm>
            <a:off x="2752146" y="4351463"/>
            <a:ext cx="5245470" cy="1338141"/>
          </a:xfrm>
          <a:prstGeom prst="rect">
            <a:avLst/>
          </a:prstGeom>
          <a:no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Tx/>
              <a:buChar char="•"/>
            </a:pPr>
            <a:r>
              <a:rPr lang="en-US" dirty="0">
                <a:solidFill>
                  <a:schemeClr val="tx2">
                    <a:lumMod val="75000"/>
                  </a:schemeClr>
                </a:solidFill>
              </a:rPr>
              <a:t>Emotions like guilt and pride begin</a:t>
            </a:r>
          </a:p>
          <a:p>
            <a:pPr marL="285750" indent="-285750">
              <a:buFontTx/>
              <a:buChar char="•"/>
            </a:pPr>
            <a:r>
              <a:rPr lang="en-US" dirty="0">
                <a:solidFill>
                  <a:schemeClr val="tx2">
                    <a:lumMod val="75000"/>
                  </a:schemeClr>
                </a:solidFill>
              </a:rPr>
              <a:t>Become capable of many emotions at one time</a:t>
            </a:r>
          </a:p>
          <a:p>
            <a:pPr marL="285750" indent="-285750">
              <a:buFontTx/>
              <a:buChar char="•"/>
            </a:pPr>
            <a:r>
              <a:rPr lang="en-US" dirty="0">
                <a:solidFill>
                  <a:schemeClr val="tx2">
                    <a:lumMod val="75000"/>
                  </a:schemeClr>
                </a:solidFill>
              </a:rPr>
              <a:t>Focus on relationship between self and others </a:t>
            </a:r>
          </a:p>
        </p:txBody>
      </p:sp>
      <p:pic>
        <p:nvPicPr>
          <p:cNvPr id="17" name="Picture 16"/>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02885" y="6214230"/>
            <a:ext cx="1136102" cy="649364"/>
          </a:xfrm>
          <a:prstGeom prst="rect">
            <a:avLst/>
          </a:prstGeom>
        </p:spPr>
      </p:pic>
    </p:spTree>
    <p:extLst>
      <p:ext uri="{BB962C8B-B14F-4D97-AF65-F5344CB8AC3E}">
        <p14:creationId xmlns:p14="http://schemas.microsoft.com/office/powerpoint/2010/main" val="16566862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Mentor 2\Pictures\mentor-pics\mentor-mentee\pair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36" y="652284"/>
            <a:ext cx="7765003" cy="5180367"/>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a:off x="7709769" y="0"/>
            <a:ext cx="0" cy="6858000"/>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4" name="Slide Number Placeholder 3"/>
          <p:cNvSpPr>
            <a:spLocks noGrp="1"/>
          </p:cNvSpPr>
          <p:nvPr>
            <p:ph type="sldNum" sz="quarter" idx="12"/>
          </p:nvPr>
        </p:nvSpPr>
        <p:spPr/>
        <p:txBody>
          <a:bodyPr/>
          <a:lstStyle/>
          <a:p>
            <a:fld id="{D21235DD-E5D2-A248-B373-184E712285F9}" type="slidenum">
              <a:rPr lang="en-US" smtClean="0"/>
              <a:t>11</a:t>
            </a:fld>
            <a:endParaRPr lang="en-US"/>
          </a:p>
        </p:txBody>
      </p:sp>
      <p:sp>
        <p:nvSpPr>
          <p:cNvPr id="8" name="Rectangle 7"/>
          <p:cNvSpPr/>
          <p:nvPr/>
        </p:nvSpPr>
        <p:spPr>
          <a:xfrm>
            <a:off x="6376737" y="2423642"/>
            <a:ext cx="1861051" cy="1681479"/>
          </a:xfrm>
          <a:prstGeom prst="rect">
            <a:avLst/>
          </a:prstGeom>
          <a:solidFill>
            <a:schemeClr val="tx2">
              <a:lumMod val="75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rPr>
              <a:t>YOUNG CHILDREN </a:t>
            </a:r>
            <a:r>
              <a:rPr lang="en-US" sz="2400" dirty="0">
                <a:solidFill>
                  <a:schemeClr val="bg1"/>
                </a:solidFill>
              </a:rPr>
              <a:t>(Ages 2-6)</a:t>
            </a:r>
          </a:p>
        </p:txBody>
      </p:sp>
      <p:pic>
        <p:nvPicPr>
          <p:cNvPr id="12" name="Picture 1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07262" y="6214230"/>
            <a:ext cx="1136102" cy="649364"/>
          </a:xfrm>
          <a:prstGeom prst="rect">
            <a:avLst/>
          </a:prstGeom>
        </p:spPr>
      </p:pic>
    </p:spTree>
    <p:extLst>
      <p:ext uri="{BB962C8B-B14F-4D97-AF65-F5344CB8AC3E}">
        <p14:creationId xmlns:p14="http://schemas.microsoft.com/office/powerpoint/2010/main" val="32916774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a:spLocks/>
          </p:cNvSpPr>
          <p:nvPr/>
        </p:nvSpPr>
        <p:spPr>
          <a:xfrm flipV="1">
            <a:off x="1248618" y="5576204"/>
            <a:ext cx="6762530" cy="234381"/>
          </a:xfrm>
          <a:prstGeom prst="rect">
            <a:avLst/>
          </a:prstGeom>
          <a:solidFill>
            <a:srgbClr val="FFC73F"/>
          </a:solidFill>
          <a:ln>
            <a:solidFill>
              <a:srgbClr val="FFC73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solidFill>
                <a:schemeClr val="bg1"/>
              </a:solidFill>
            </a:endParaRPr>
          </a:p>
        </p:txBody>
      </p:sp>
      <p:sp>
        <p:nvSpPr>
          <p:cNvPr id="14" name="Rectangle 13"/>
          <p:cNvSpPr>
            <a:spLocks/>
          </p:cNvSpPr>
          <p:nvPr/>
        </p:nvSpPr>
        <p:spPr>
          <a:xfrm flipV="1">
            <a:off x="1255545" y="3834792"/>
            <a:ext cx="6762530" cy="234381"/>
          </a:xfrm>
          <a:prstGeom prst="rect">
            <a:avLst/>
          </a:prstGeom>
          <a:solidFill>
            <a:srgbClr val="FFC73F"/>
          </a:solidFill>
          <a:ln>
            <a:solidFill>
              <a:srgbClr val="FFC73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solidFill>
                <a:schemeClr val="bg1"/>
              </a:solidFill>
            </a:endParaRPr>
          </a:p>
        </p:txBody>
      </p:sp>
      <p:sp>
        <p:nvSpPr>
          <p:cNvPr id="7" name="Rectangle 6"/>
          <p:cNvSpPr>
            <a:spLocks/>
          </p:cNvSpPr>
          <p:nvPr/>
        </p:nvSpPr>
        <p:spPr>
          <a:xfrm flipV="1">
            <a:off x="1278221" y="2093368"/>
            <a:ext cx="6771674" cy="234381"/>
          </a:xfrm>
          <a:prstGeom prst="rect">
            <a:avLst/>
          </a:prstGeom>
          <a:solidFill>
            <a:srgbClr val="FFC73F"/>
          </a:solidFill>
          <a:ln>
            <a:solidFill>
              <a:srgbClr val="FFC73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solidFill>
                <a:schemeClr val="bg1"/>
              </a:solidFill>
            </a:endParaRPr>
          </a:p>
        </p:txBody>
      </p:sp>
      <p:sp>
        <p:nvSpPr>
          <p:cNvPr id="4" name="Slide Number Placeholder 3"/>
          <p:cNvSpPr>
            <a:spLocks noGrp="1"/>
          </p:cNvSpPr>
          <p:nvPr>
            <p:ph type="sldNum" sz="quarter" idx="12"/>
          </p:nvPr>
        </p:nvSpPr>
        <p:spPr/>
        <p:txBody>
          <a:bodyPr/>
          <a:lstStyle/>
          <a:p>
            <a:fld id="{D21235DD-E5D2-A248-B373-184E712285F9}" type="slidenum">
              <a:rPr lang="en-US" smtClean="0"/>
              <a:t>12</a:t>
            </a:fld>
            <a:endParaRPr lang="en-US"/>
          </a:p>
        </p:txBody>
      </p:sp>
      <p:sp>
        <p:nvSpPr>
          <p:cNvPr id="8" name="Rectangle 7"/>
          <p:cNvSpPr/>
          <p:nvPr/>
        </p:nvSpPr>
        <p:spPr>
          <a:xfrm>
            <a:off x="685801" y="4351463"/>
            <a:ext cx="2066345" cy="1338141"/>
          </a:xfrm>
          <a:prstGeom prst="rect">
            <a:avLst/>
          </a:prstGeom>
          <a:solidFill>
            <a:schemeClr val="tx2">
              <a:lumMod val="75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b="1" dirty="0">
                <a:solidFill>
                  <a:schemeClr val="bg1"/>
                </a:solidFill>
              </a:rPr>
              <a:t>THEIR FEELINGS</a:t>
            </a:r>
          </a:p>
        </p:txBody>
      </p:sp>
      <p:sp>
        <p:nvSpPr>
          <p:cNvPr id="9" name="Rectangle 8"/>
          <p:cNvSpPr/>
          <p:nvPr/>
        </p:nvSpPr>
        <p:spPr>
          <a:xfrm>
            <a:off x="685801" y="2610051"/>
            <a:ext cx="2066346" cy="1338141"/>
          </a:xfrm>
          <a:prstGeom prst="rect">
            <a:avLst/>
          </a:prstGeom>
          <a:solidFill>
            <a:schemeClr val="tx2">
              <a:lumMod val="75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b="1" dirty="0">
                <a:solidFill>
                  <a:schemeClr val="bg1"/>
                </a:solidFill>
              </a:rPr>
              <a:t>THEIR COMMUNITY</a:t>
            </a:r>
          </a:p>
        </p:txBody>
      </p:sp>
      <p:sp>
        <p:nvSpPr>
          <p:cNvPr id="10" name="Rectangle 9"/>
          <p:cNvSpPr/>
          <p:nvPr/>
        </p:nvSpPr>
        <p:spPr>
          <a:xfrm>
            <a:off x="685801" y="868631"/>
            <a:ext cx="2089021" cy="1338141"/>
          </a:xfrm>
          <a:prstGeom prst="rect">
            <a:avLst/>
          </a:prstGeom>
          <a:solidFill>
            <a:schemeClr val="tx2">
              <a:lumMod val="75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b="1" dirty="0">
                <a:solidFill>
                  <a:schemeClr val="bg1"/>
                </a:solidFill>
              </a:rPr>
              <a:t>THEIR BODIES</a:t>
            </a:r>
          </a:p>
        </p:txBody>
      </p:sp>
      <p:sp>
        <p:nvSpPr>
          <p:cNvPr id="11" name="Rectangle 10"/>
          <p:cNvSpPr/>
          <p:nvPr/>
        </p:nvSpPr>
        <p:spPr>
          <a:xfrm>
            <a:off x="2787029" y="868630"/>
            <a:ext cx="5245470" cy="1338141"/>
          </a:xfrm>
          <a:prstGeom prst="rect">
            <a:avLst/>
          </a:prstGeom>
          <a:solidFill>
            <a:schemeClr val="bg1"/>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Tx/>
              <a:buChar char="•"/>
            </a:pPr>
            <a:r>
              <a:rPr lang="en-US" dirty="0">
                <a:solidFill>
                  <a:schemeClr val="tx2">
                    <a:lumMod val="75000"/>
                  </a:schemeClr>
                </a:solidFill>
              </a:rPr>
              <a:t>Begin to run</a:t>
            </a:r>
          </a:p>
          <a:p>
            <a:pPr marL="285750" indent="-285750">
              <a:buFontTx/>
              <a:buChar char="•"/>
            </a:pPr>
            <a:r>
              <a:rPr lang="en-US" dirty="0">
                <a:solidFill>
                  <a:schemeClr val="tx2">
                    <a:lumMod val="75000"/>
                  </a:schemeClr>
                </a:solidFill>
              </a:rPr>
              <a:t>Learning to jump, throw, catch</a:t>
            </a:r>
          </a:p>
          <a:p>
            <a:pPr marL="285750" indent="-285750">
              <a:buFontTx/>
              <a:buChar char="•"/>
            </a:pPr>
            <a:r>
              <a:rPr lang="en-US" dirty="0">
                <a:solidFill>
                  <a:schemeClr val="tx2">
                    <a:lumMod val="75000"/>
                  </a:schemeClr>
                </a:solidFill>
              </a:rPr>
              <a:t>Developing coordination of movement</a:t>
            </a:r>
          </a:p>
        </p:txBody>
      </p:sp>
      <p:sp>
        <p:nvSpPr>
          <p:cNvPr id="12" name="Rectangle 11"/>
          <p:cNvSpPr/>
          <p:nvPr/>
        </p:nvSpPr>
        <p:spPr>
          <a:xfrm>
            <a:off x="2752146" y="2610051"/>
            <a:ext cx="5245470" cy="1338141"/>
          </a:xfrm>
          <a:prstGeom prst="rect">
            <a:avLst/>
          </a:prstGeom>
          <a:solidFill>
            <a:srgbClr val="FFFFF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Tx/>
              <a:buChar char="•"/>
            </a:pPr>
            <a:r>
              <a:rPr lang="en-US" dirty="0">
                <a:solidFill>
                  <a:schemeClr val="tx2">
                    <a:lumMod val="75000"/>
                  </a:schemeClr>
                </a:solidFill>
              </a:rPr>
              <a:t>Start playing as a group</a:t>
            </a:r>
          </a:p>
          <a:p>
            <a:pPr marL="285750" indent="-285750">
              <a:buFontTx/>
              <a:buChar char="•"/>
            </a:pPr>
            <a:r>
              <a:rPr lang="en-US" dirty="0">
                <a:solidFill>
                  <a:schemeClr val="tx2">
                    <a:lumMod val="75000"/>
                  </a:schemeClr>
                </a:solidFill>
              </a:rPr>
              <a:t>Kid to kid relationships begin</a:t>
            </a:r>
          </a:p>
          <a:p>
            <a:pPr marL="285750" indent="-285750">
              <a:buFontTx/>
              <a:buChar char="•"/>
            </a:pPr>
            <a:r>
              <a:rPr lang="en-US" dirty="0">
                <a:solidFill>
                  <a:schemeClr val="tx2">
                    <a:lumMod val="75000"/>
                  </a:schemeClr>
                </a:solidFill>
              </a:rPr>
              <a:t>Begin to develop morals</a:t>
            </a:r>
          </a:p>
        </p:txBody>
      </p:sp>
      <p:sp>
        <p:nvSpPr>
          <p:cNvPr id="13" name="Rectangle 12"/>
          <p:cNvSpPr/>
          <p:nvPr/>
        </p:nvSpPr>
        <p:spPr>
          <a:xfrm>
            <a:off x="2752146" y="4351463"/>
            <a:ext cx="5245470" cy="1338141"/>
          </a:xfrm>
          <a:prstGeom prst="rect">
            <a:avLst/>
          </a:prstGeom>
          <a:solidFill>
            <a:srgbClr val="FFFFF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Tx/>
              <a:buChar char="•"/>
            </a:pPr>
            <a:r>
              <a:rPr lang="en-US" dirty="0">
                <a:solidFill>
                  <a:schemeClr val="tx2">
                    <a:lumMod val="75000"/>
                  </a:schemeClr>
                </a:solidFill>
              </a:rPr>
              <a:t>Learning to control self and emotions </a:t>
            </a:r>
          </a:p>
          <a:p>
            <a:pPr marL="285750" indent="-285750">
              <a:buFontTx/>
              <a:buChar char="•"/>
            </a:pPr>
            <a:r>
              <a:rPr lang="en-US" dirty="0">
                <a:solidFill>
                  <a:schemeClr val="tx2">
                    <a:lumMod val="75000"/>
                  </a:schemeClr>
                </a:solidFill>
              </a:rPr>
              <a:t>Understand causes and consequences</a:t>
            </a:r>
          </a:p>
          <a:p>
            <a:pPr marL="285750" indent="-285750">
              <a:buFontTx/>
              <a:buChar char="•"/>
            </a:pPr>
            <a:r>
              <a:rPr lang="en-US" dirty="0">
                <a:solidFill>
                  <a:schemeClr val="tx2">
                    <a:lumMod val="75000"/>
                  </a:schemeClr>
                </a:solidFill>
              </a:rPr>
              <a:t>Increase in empathy</a:t>
            </a:r>
          </a:p>
          <a:p>
            <a:pPr marL="285750" indent="-285750">
              <a:buFontTx/>
              <a:buChar char="•"/>
            </a:pPr>
            <a:r>
              <a:rPr lang="en-US" dirty="0">
                <a:solidFill>
                  <a:schemeClr val="tx2">
                    <a:lumMod val="75000"/>
                  </a:schemeClr>
                </a:solidFill>
              </a:rPr>
              <a:t>Shorter attention spans</a:t>
            </a:r>
          </a:p>
        </p:txBody>
      </p:sp>
      <p:pic>
        <p:nvPicPr>
          <p:cNvPr id="19" name="Picture 18"/>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02885" y="6214230"/>
            <a:ext cx="1136102" cy="649364"/>
          </a:xfrm>
          <a:prstGeom prst="rect">
            <a:avLst/>
          </a:prstGeom>
        </p:spPr>
      </p:pic>
    </p:spTree>
    <p:extLst>
      <p:ext uri="{BB962C8B-B14F-4D97-AF65-F5344CB8AC3E}">
        <p14:creationId xmlns:p14="http://schemas.microsoft.com/office/powerpoint/2010/main" val="2090494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pic>
        <p:nvPicPr>
          <p:cNvPr id="4098" name="Picture 2" descr="C:\Users\Mentor 2\Pictures\mentor-pics\mentor-mentee\e.png"/>
          <p:cNvPicPr>
            <a:picLocks noChangeAspect="1" noChangeArrowheads="1"/>
          </p:cNvPicPr>
          <p:nvPr/>
        </p:nvPicPr>
        <p:blipFill rotWithShape="1">
          <a:blip r:embed="rId3">
            <a:extLst>
              <a:ext uri="{28A0092B-C50C-407E-A947-70E740481C1C}">
                <a14:useLocalDpi xmlns:a14="http://schemas.microsoft.com/office/drawing/2010/main" val="0"/>
              </a:ext>
            </a:extLst>
          </a:blip>
          <a:srcRect t="14565" b="33522"/>
          <a:stretch/>
        </p:blipFill>
        <p:spPr bwMode="auto">
          <a:xfrm>
            <a:off x="-89940" y="-479123"/>
            <a:ext cx="9233940" cy="319578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spect="1"/>
          </p:cNvSpPr>
          <p:nvPr/>
        </p:nvSpPr>
        <p:spPr>
          <a:xfrm>
            <a:off x="243543" y="2209168"/>
            <a:ext cx="2000400" cy="1014980"/>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7" name="Shape 537"/>
          <p:cNvSpPr/>
          <p:nvPr/>
        </p:nvSpPr>
        <p:spPr>
          <a:xfrm>
            <a:off x="2001982" y="3172691"/>
            <a:ext cx="6172200" cy="25545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3200" b="0" i="0" u="none" strike="noStrike" cap="none" dirty="0">
                <a:solidFill>
                  <a:schemeClr val="dk1"/>
                </a:solidFill>
                <a:latin typeface="Calibri"/>
                <a:ea typeface="Calibri"/>
                <a:cs typeface="Calibri"/>
                <a:sym typeface="Calibri"/>
              </a:rPr>
              <a:t>“Developmental relationships are close connections that powerfully and positively shape young people’s identities and help them develop thriving mindsets”</a:t>
            </a:r>
          </a:p>
        </p:txBody>
      </p:sp>
      <p:sp>
        <p:nvSpPr>
          <p:cNvPr id="3" name="Slide Number Placeholder 2"/>
          <p:cNvSpPr>
            <a:spLocks noGrp="1"/>
          </p:cNvSpPr>
          <p:nvPr>
            <p:ph type="sldNum" sz="quarter" idx="12"/>
          </p:nvPr>
        </p:nvSpPr>
        <p:spPr/>
        <p:txBody>
          <a:bodyPr/>
          <a:lstStyle/>
          <a:p>
            <a:fld id="{D21235DD-E5D2-A248-B373-184E712285F9}" type="slidenum">
              <a:rPr lang="en-US" smtClean="0"/>
              <a:t>13</a:t>
            </a:fld>
            <a:endParaRPr lang="en-US"/>
          </a:p>
        </p:txBody>
      </p:sp>
      <p:pic>
        <p:nvPicPr>
          <p:cNvPr id="6" name="Picture 5"/>
          <p:cNvPicPr>
            <a:picLocks noChangeAspect="1"/>
          </p:cNvPicPr>
          <p:nvPr/>
        </p:nvPicPr>
        <p:blipFill rotWithShape="1">
          <a:blip r:embed="rId4"/>
          <a:srcRect t="22270" b="27330"/>
          <a:stretch/>
        </p:blipFill>
        <p:spPr>
          <a:xfrm>
            <a:off x="327669" y="2237324"/>
            <a:ext cx="1855876" cy="935367"/>
          </a:xfrm>
          <a:prstGeom prst="rect">
            <a:avLst/>
          </a:prstGeom>
        </p:spPr>
      </p:pic>
      <p:pic>
        <p:nvPicPr>
          <p:cNvPr id="10" name="Picture 9"/>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02885" y="6214230"/>
            <a:ext cx="1136102" cy="649364"/>
          </a:xfrm>
          <a:prstGeom prst="rect">
            <a:avLst/>
          </a:prstGeom>
        </p:spPr>
      </p:pic>
    </p:spTree>
    <p:extLst>
      <p:ext uri="{BB962C8B-B14F-4D97-AF65-F5344CB8AC3E}">
        <p14:creationId xmlns:p14="http://schemas.microsoft.com/office/powerpoint/2010/main" val="1691517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a:xfrm>
            <a:off x="2010439" y="3886754"/>
            <a:ext cx="2560320" cy="25603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4653128" y="3917372"/>
            <a:ext cx="2560320" cy="2560320"/>
          </a:xfrm>
          <a:prstGeom prst="ellipse">
            <a:avLst/>
          </a:prstGeom>
          <a:solidFill>
            <a:schemeClr val="tx2">
              <a:lumMod val="75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5536168" y="1449874"/>
            <a:ext cx="2560320" cy="2560320"/>
          </a:xfrm>
          <a:prstGeom prst="ellipse">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3297720" y="226800"/>
            <a:ext cx="2560320" cy="2560320"/>
          </a:xfrm>
          <a:prstGeom prst="ellipse">
            <a:avLst/>
          </a:prstGeom>
          <a:solidFill>
            <a:srgbClr val="FFC73F"/>
          </a:solidFill>
          <a:ln>
            <a:solidFill>
              <a:srgbClr val="FFC73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1050844" y="1449874"/>
            <a:ext cx="2560320" cy="2560320"/>
          </a:xfrm>
          <a:prstGeom prst="ellipse">
            <a:avLst/>
          </a:prstGeom>
          <a:solidFill>
            <a:schemeClr val="tx2">
              <a:lumMod val="75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6235736" y="6447070"/>
            <a:ext cx="2133600" cy="365125"/>
          </a:xfrm>
        </p:spPr>
        <p:txBody>
          <a:bodyPr/>
          <a:lstStyle/>
          <a:p>
            <a:fld id="{D21235DD-E5D2-A248-B373-184E712285F9}" type="slidenum">
              <a:rPr lang="en-US" smtClean="0"/>
              <a:t>14</a:t>
            </a:fld>
            <a:endParaRPr lang="en-US"/>
          </a:p>
        </p:txBody>
      </p:sp>
      <p:pic>
        <p:nvPicPr>
          <p:cNvPr id="5" name="Picture Placeholder 11" descr="Randy JR NBA.png"/>
          <p:cNvPicPr>
            <a:picLocks noChangeAspect="1"/>
          </p:cNvPicPr>
          <p:nvPr/>
        </p:nvPicPr>
        <p:blipFill rotWithShape="1">
          <a:blip r:embed="rId3">
            <a:extLst>
              <a:ext uri="{28A0092B-C50C-407E-A947-70E740481C1C}">
                <a14:useLocalDpi xmlns:a14="http://schemas.microsoft.com/office/drawing/2010/main" val="0"/>
              </a:ext>
            </a:extLst>
          </a:blip>
          <a:srcRect t="788" b="32754"/>
          <a:stretch/>
        </p:blipFill>
        <p:spPr>
          <a:xfrm>
            <a:off x="1118989" y="1543568"/>
            <a:ext cx="2399643" cy="2399643"/>
          </a:xfrm>
          <a:prstGeom prst="ellipse">
            <a:avLst/>
          </a:prstGeom>
        </p:spPr>
      </p:pic>
      <p:pic>
        <p:nvPicPr>
          <p:cNvPr id="6" name="Picture Placeholder 13" descr="female coach.png"/>
          <p:cNvPicPr>
            <a:picLocks noChangeAspect="1"/>
          </p:cNvPicPr>
          <p:nvPr/>
        </p:nvPicPr>
        <p:blipFill rotWithShape="1">
          <a:blip r:embed="rId4">
            <a:extLst>
              <a:ext uri="{28A0092B-C50C-407E-A947-70E740481C1C}">
                <a14:useLocalDpi xmlns:a14="http://schemas.microsoft.com/office/drawing/2010/main" val="0"/>
              </a:ext>
            </a:extLst>
          </a:blip>
          <a:srcRect t="2226" b="43018"/>
          <a:stretch/>
        </p:blipFill>
        <p:spPr>
          <a:xfrm>
            <a:off x="5623588" y="1533013"/>
            <a:ext cx="2404872" cy="2404872"/>
          </a:xfrm>
          <a:prstGeom prst="ellipse">
            <a:avLst/>
          </a:prstGeom>
        </p:spPr>
      </p:pic>
      <p:pic>
        <p:nvPicPr>
          <p:cNvPr id="7" name="Picture Placeholder 15" descr="soccer squat.jpg"/>
          <p:cNvPicPr>
            <a:picLocks noChangeAspect="1"/>
          </p:cNvPicPr>
          <p:nvPr/>
        </p:nvPicPr>
        <p:blipFill rotWithShape="1">
          <a:blip r:embed="rId5">
            <a:extLst>
              <a:ext uri="{28A0092B-C50C-407E-A947-70E740481C1C}">
                <a14:useLocalDpi xmlns:a14="http://schemas.microsoft.com/office/drawing/2010/main" val="0"/>
              </a:ext>
            </a:extLst>
          </a:blip>
          <a:srcRect l="31048" r="12662"/>
          <a:stretch/>
        </p:blipFill>
        <p:spPr>
          <a:xfrm>
            <a:off x="2090160" y="3963452"/>
            <a:ext cx="2404872" cy="2404872"/>
          </a:xfrm>
          <a:prstGeom prst="ellipse">
            <a:avLst/>
          </a:prstGeom>
        </p:spPr>
      </p:pic>
      <p:pic>
        <p:nvPicPr>
          <p:cNvPr id="8" name="Picture Placeholder 17" descr="bball china.jpg"/>
          <p:cNvPicPr>
            <a:picLocks noChangeAspect="1"/>
          </p:cNvPicPr>
          <p:nvPr/>
        </p:nvPicPr>
        <p:blipFill rotWithShape="1">
          <a:blip r:embed="rId6">
            <a:extLst>
              <a:ext uri="{28A0092B-C50C-407E-A947-70E740481C1C}">
                <a14:useLocalDpi xmlns:a14="http://schemas.microsoft.com/office/drawing/2010/main" val="0"/>
              </a:ext>
            </a:extLst>
          </a:blip>
          <a:srcRect l="18397" r="19103"/>
          <a:stretch/>
        </p:blipFill>
        <p:spPr>
          <a:xfrm>
            <a:off x="4717877" y="4008327"/>
            <a:ext cx="2404872" cy="2404872"/>
          </a:xfrm>
          <a:prstGeom prst="ellipse">
            <a:avLst/>
          </a:prstGeom>
        </p:spPr>
      </p:pic>
      <p:pic>
        <p:nvPicPr>
          <p:cNvPr id="17" name="Picture Placeholder 21" descr="holly.jpeg"/>
          <p:cNvPicPr>
            <a:picLocks noChangeAspect="1"/>
          </p:cNvPicPr>
          <p:nvPr/>
        </p:nvPicPr>
        <p:blipFill rotWithShape="1">
          <a:blip r:embed="rId7">
            <a:extLst>
              <a:ext uri="{28A0092B-C50C-407E-A947-70E740481C1C}">
                <a14:useLocalDpi xmlns:a14="http://schemas.microsoft.com/office/drawing/2010/main" val="0"/>
              </a:ext>
            </a:extLst>
          </a:blip>
          <a:srcRect l="6205" r="18891"/>
          <a:stretch/>
        </p:blipFill>
        <p:spPr>
          <a:xfrm>
            <a:off x="3382694" y="288480"/>
            <a:ext cx="2404872" cy="2404872"/>
          </a:xfrm>
          <a:prstGeom prst="ellipse">
            <a:avLst/>
          </a:prstGeom>
        </p:spPr>
      </p:pic>
      <p:sp>
        <p:nvSpPr>
          <p:cNvPr id="18" name="Oval 17"/>
          <p:cNvSpPr/>
          <p:nvPr/>
        </p:nvSpPr>
        <p:spPr>
          <a:xfrm>
            <a:off x="1133791" y="1542252"/>
            <a:ext cx="2404872" cy="2404872"/>
          </a:xfrm>
          <a:prstGeom prst="ellipse">
            <a:avLst/>
          </a:prstGeom>
          <a:solidFill>
            <a:schemeClr val="bg1">
              <a:lumMod val="85000"/>
              <a:alpha val="60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3390999" y="288480"/>
            <a:ext cx="2404872" cy="2404872"/>
          </a:xfrm>
          <a:prstGeom prst="ellipse">
            <a:avLst/>
          </a:prstGeom>
          <a:solidFill>
            <a:schemeClr val="bg1">
              <a:lumMod val="85000"/>
              <a:alpha val="60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0" name="Oval 19"/>
          <p:cNvSpPr/>
          <p:nvPr/>
        </p:nvSpPr>
        <p:spPr>
          <a:xfrm>
            <a:off x="5623588" y="1534707"/>
            <a:ext cx="2404872" cy="2404872"/>
          </a:xfrm>
          <a:prstGeom prst="ellipse">
            <a:avLst/>
          </a:prstGeom>
          <a:solidFill>
            <a:schemeClr val="bg1">
              <a:lumMod val="85000"/>
              <a:alpha val="60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4744542" y="3985412"/>
            <a:ext cx="2404872" cy="2404872"/>
          </a:xfrm>
          <a:prstGeom prst="ellipse">
            <a:avLst/>
          </a:prstGeom>
          <a:solidFill>
            <a:schemeClr val="bg1">
              <a:lumMod val="85000"/>
              <a:alpha val="60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2095284" y="3963452"/>
            <a:ext cx="2404872" cy="2404872"/>
          </a:xfrm>
          <a:prstGeom prst="ellipse">
            <a:avLst/>
          </a:prstGeom>
          <a:solidFill>
            <a:schemeClr val="bg1">
              <a:lumMod val="85000"/>
              <a:alpha val="60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3540976" y="1020348"/>
            <a:ext cx="2133600" cy="1077218"/>
          </a:xfrm>
          <a:prstGeom prst="rect">
            <a:avLst/>
          </a:prstGeom>
          <a:noFill/>
        </p:spPr>
        <p:txBody>
          <a:bodyPr wrap="square" rtlCol="0">
            <a:spAutoFit/>
          </a:bodyPr>
          <a:lstStyle/>
          <a:p>
            <a:pPr algn="ctr"/>
            <a:r>
              <a:rPr lang="en-US" sz="3200" b="1" dirty="0">
                <a:solidFill>
                  <a:srgbClr val="17375E"/>
                </a:solidFill>
              </a:rPr>
              <a:t>Express Care</a:t>
            </a:r>
          </a:p>
        </p:txBody>
      </p:sp>
      <p:sp>
        <p:nvSpPr>
          <p:cNvPr id="25" name="TextBox 24"/>
          <p:cNvSpPr txBox="1"/>
          <p:nvPr/>
        </p:nvSpPr>
        <p:spPr>
          <a:xfrm>
            <a:off x="1181066" y="2129932"/>
            <a:ext cx="2362070" cy="1077218"/>
          </a:xfrm>
          <a:prstGeom prst="rect">
            <a:avLst/>
          </a:prstGeom>
          <a:noFill/>
        </p:spPr>
        <p:txBody>
          <a:bodyPr wrap="square" rtlCol="0">
            <a:spAutoFit/>
          </a:bodyPr>
          <a:lstStyle/>
          <a:p>
            <a:pPr algn="ctr"/>
            <a:r>
              <a:rPr lang="en-US" sz="3200" b="1" dirty="0">
                <a:solidFill>
                  <a:srgbClr val="17375E"/>
                </a:solidFill>
              </a:rPr>
              <a:t>Expand Possibilities</a:t>
            </a:r>
          </a:p>
        </p:txBody>
      </p:sp>
      <p:sp>
        <p:nvSpPr>
          <p:cNvPr id="26" name="TextBox 25"/>
          <p:cNvSpPr txBox="1"/>
          <p:nvPr/>
        </p:nvSpPr>
        <p:spPr>
          <a:xfrm>
            <a:off x="5787566" y="2154743"/>
            <a:ext cx="2133600" cy="1077218"/>
          </a:xfrm>
          <a:prstGeom prst="rect">
            <a:avLst/>
          </a:prstGeom>
          <a:noFill/>
        </p:spPr>
        <p:txBody>
          <a:bodyPr wrap="square" rtlCol="0">
            <a:spAutoFit/>
          </a:bodyPr>
          <a:lstStyle/>
          <a:p>
            <a:pPr algn="ctr"/>
            <a:r>
              <a:rPr lang="en-US" sz="3200" b="1" dirty="0">
                <a:solidFill>
                  <a:srgbClr val="17375E"/>
                </a:solidFill>
              </a:rPr>
              <a:t>Provide Support</a:t>
            </a:r>
          </a:p>
        </p:txBody>
      </p:sp>
      <p:sp>
        <p:nvSpPr>
          <p:cNvPr id="27" name="TextBox 26"/>
          <p:cNvSpPr txBox="1"/>
          <p:nvPr/>
        </p:nvSpPr>
        <p:spPr>
          <a:xfrm>
            <a:off x="2230920" y="4642856"/>
            <a:ext cx="2133600" cy="1077218"/>
          </a:xfrm>
          <a:prstGeom prst="rect">
            <a:avLst/>
          </a:prstGeom>
          <a:noFill/>
        </p:spPr>
        <p:txBody>
          <a:bodyPr wrap="square" rtlCol="0">
            <a:spAutoFit/>
          </a:bodyPr>
          <a:lstStyle/>
          <a:p>
            <a:pPr algn="ctr"/>
            <a:r>
              <a:rPr lang="en-US" sz="3200" b="1" dirty="0">
                <a:solidFill>
                  <a:srgbClr val="17375E"/>
                </a:solidFill>
              </a:rPr>
              <a:t>Share Power</a:t>
            </a:r>
          </a:p>
        </p:txBody>
      </p:sp>
      <p:sp>
        <p:nvSpPr>
          <p:cNvPr id="28" name="TextBox 27"/>
          <p:cNvSpPr txBox="1"/>
          <p:nvPr/>
        </p:nvSpPr>
        <p:spPr>
          <a:xfrm>
            <a:off x="4875769" y="4642856"/>
            <a:ext cx="2133600" cy="1077218"/>
          </a:xfrm>
          <a:prstGeom prst="rect">
            <a:avLst/>
          </a:prstGeom>
          <a:noFill/>
        </p:spPr>
        <p:txBody>
          <a:bodyPr wrap="square" rtlCol="0">
            <a:spAutoFit/>
          </a:bodyPr>
          <a:lstStyle/>
          <a:p>
            <a:pPr algn="ctr"/>
            <a:r>
              <a:rPr lang="en-US" sz="3200" b="1" dirty="0">
                <a:solidFill>
                  <a:srgbClr val="17375E"/>
                </a:solidFill>
              </a:rPr>
              <a:t>Challenge Growth</a:t>
            </a:r>
          </a:p>
        </p:txBody>
      </p:sp>
      <p:pic>
        <p:nvPicPr>
          <p:cNvPr id="30" name="Picture 29"/>
          <p:cNvPicPr>
            <a:picLocks noChangeAspect="1"/>
          </p:cNvPicPr>
          <p:nvPr/>
        </p:nvPicPr>
        <p:blipFill rotWithShape="1">
          <a:blip r:embed="rId8"/>
          <a:srcRect t="22270" b="27330"/>
          <a:stretch/>
        </p:blipFill>
        <p:spPr>
          <a:xfrm>
            <a:off x="3651573" y="2951387"/>
            <a:ext cx="1855876" cy="935367"/>
          </a:xfrm>
          <a:prstGeom prst="rect">
            <a:avLst/>
          </a:prstGeom>
        </p:spPr>
      </p:pic>
      <p:pic>
        <p:nvPicPr>
          <p:cNvPr id="33" name="Picture 32"/>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10181" y="6278023"/>
            <a:ext cx="1136102" cy="649364"/>
          </a:xfrm>
          <a:prstGeom prst="rect">
            <a:avLst/>
          </a:prstGeom>
        </p:spPr>
      </p:pic>
    </p:spTree>
    <p:extLst>
      <p:ext uri="{BB962C8B-B14F-4D97-AF65-F5344CB8AC3E}">
        <p14:creationId xmlns:p14="http://schemas.microsoft.com/office/powerpoint/2010/main" val="8944562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0" y="1065985"/>
            <a:ext cx="9144000" cy="0"/>
          </a:xfrm>
          <a:prstGeom prst="line">
            <a:avLst/>
          </a:prstGeom>
          <a:ln w="57150" cmpd="sng">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smtClean="0">
                <a:solidFill>
                  <a:srgbClr val="888888"/>
                </a:solidFill>
                <a:latin typeface="Calibri"/>
                <a:ea typeface="Calibri"/>
                <a:cs typeface="Calibri"/>
                <a:sym typeface="Calibri"/>
              </a:rPr>
              <a:t>15</a:t>
            </a:fld>
            <a:endParaRPr lang="en-US" sz="1200" b="0" i="0" u="none" strike="noStrike" cap="none">
              <a:solidFill>
                <a:srgbClr val="888888"/>
              </a:solidFill>
              <a:latin typeface="Calibri"/>
              <a:ea typeface="Calibri"/>
              <a:cs typeface="Calibri"/>
              <a:sym typeface="Calibri"/>
            </a:endParaRPr>
          </a:p>
        </p:txBody>
      </p:sp>
      <p:sp>
        <p:nvSpPr>
          <p:cNvPr id="6" name="Oval 5"/>
          <p:cNvSpPr/>
          <p:nvPr/>
        </p:nvSpPr>
        <p:spPr>
          <a:xfrm>
            <a:off x="3297720" y="226800"/>
            <a:ext cx="2560320" cy="2560320"/>
          </a:xfrm>
          <a:prstGeom prst="ellipse">
            <a:avLst/>
          </a:prstGeom>
          <a:solidFill>
            <a:srgbClr val="FFC73F"/>
          </a:solidFill>
          <a:ln>
            <a:solidFill>
              <a:srgbClr val="FFC73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Placeholder 21" descr="holly.jpeg"/>
          <p:cNvPicPr>
            <a:picLocks noChangeAspect="1"/>
          </p:cNvPicPr>
          <p:nvPr/>
        </p:nvPicPr>
        <p:blipFill rotWithShape="1">
          <a:blip r:embed="rId3">
            <a:extLst>
              <a:ext uri="{28A0092B-C50C-407E-A947-70E740481C1C}">
                <a14:useLocalDpi xmlns:a14="http://schemas.microsoft.com/office/drawing/2010/main" val="0"/>
              </a:ext>
            </a:extLst>
          </a:blip>
          <a:srcRect l="6205" r="18891"/>
          <a:stretch/>
        </p:blipFill>
        <p:spPr>
          <a:xfrm>
            <a:off x="3382694" y="288480"/>
            <a:ext cx="2404872" cy="2404872"/>
          </a:xfrm>
          <a:prstGeom prst="ellipse">
            <a:avLst/>
          </a:prstGeom>
        </p:spPr>
      </p:pic>
      <p:sp>
        <p:nvSpPr>
          <p:cNvPr id="8" name="Oval 7"/>
          <p:cNvSpPr/>
          <p:nvPr/>
        </p:nvSpPr>
        <p:spPr>
          <a:xfrm>
            <a:off x="3390999" y="288480"/>
            <a:ext cx="2404872" cy="2404872"/>
          </a:xfrm>
          <a:prstGeom prst="ellipse">
            <a:avLst/>
          </a:prstGeom>
          <a:solidFill>
            <a:schemeClr val="bg1">
              <a:lumMod val="85000"/>
              <a:alpha val="60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9" name="TextBox 8"/>
          <p:cNvSpPr txBox="1"/>
          <p:nvPr/>
        </p:nvSpPr>
        <p:spPr>
          <a:xfrm>
            <a:off x="3540976" y="1020348"/>
            <a:ext cx="2133600" cy="1077218"/>
          </a:xfrm>
          <a:prstGeom prst="rect">
            <a:avLst/>
          </a:prstGeom>
          <a:noFill/>
        </p:spPr>
        <p:txBody>
          <a:bodyPr wrap="square" rtlCol="0">
            <a:spAutoFit/>
          </a:bodyPr>
          <a:lstStyle/>
          <a:p>
            <a:pPr algn="ctr"/>
            <a:r>
              <a:rPr lang="en-US" sz="3200" b="1" dirty="0">
                <a:solidFill>
                  <a:srgbClr val="17375E"/>
                </a:solidFill>
              </a:rPr>
              <a:t>Express Care</a:t>
            </a:r>
          </a:p>
        </p:txBody>
      </p:sp>
      <p:sp>
        <p:nvSpPr>
          <p:cNvPr id="10" name="Shape 557"/>
          <p:cNvSpPr txBox="1"/>
          <p:nvPr/>
        </p:nvSpPr>
        <p:spPr>
          <a:xfrm>
            <a:off x="1564627" y="2923200"/>
            <a:ext cx="6190483" cy="4416552"/>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5A70"/>
              </a:buClr>
              <a:buSzPct val="25000"/>
              <a:buFont typeface="Calibri"/>
              <a:buNone/>
            </a:pPr>
            <a:r>
              <a:rPr lang="en-US" sz="2200" b="1" i="0" u="none" strike="noStrike" cap="none" dirty="0">
                <a:solidFill>
                  <a:srgbClr val="17375E"/>
                </a:solidFill>
                <a:latin typeface="Calibri"/>
                <a:ea typeface="Calibri"/>
                <a:cs typeface="Calibri"/>
                <a:sym typeface="Calibri"/>
              </a:rPr>
              <a:t>Adults are dependable: spend time</a:t>
            </a:r>
          </a:p>
          <a:p>
            <a:pPr marL="0" marR="0" lvl="0" indent="0" algn="ctr" rtl="0">
              <a:lnSpc>
                <a:spcPct val="100000"/>
              </a:lnSpc>
              <a:spcBef>
                <a:spcPts val="0"/>
              </a:spcBef>
              <a:spcAft>
                <a:spcPts val="0"/>
              </a:spcAft>
              <a:buClr>
                <a:srgbClr val="000000"/>
              </a:buClr>
              <a:buFont typeface="Arial"/>
              <a:buNone/>
            </a:pPr>
            <a:endParaRPr sz="2200" b="1" i="0" u="none" strike="noStrike" cap="none" dirty="0">
              <a:solidFill>
                <a:srgbClr val="17375E"/>
              </a:solidFill>
              <a:latin typeface="Calibri"/>
              <a:ea typeface="Calibri"/>
              <a:cs typeface="Calibri"/>
              <a:sym typeface="Calibri"/>
            </a:endParaRPr>
          </a:p>
          <a:p>
            <a:pPr marL="0" marR="0" lvl="0" indent="0" algn="ctr" rtl="0">
              <a:lnSpc>
                <a:spcPct val="100000"/>
              </a:lnSpc>
              <a:spcBef>
                <a:spcPts val="0"/>
              </a:spcBef>
              <a:spcAft>
                <a:spcPts val="0"/>
              </a:spcAft>
              <a:buClr>
                <a:srgbClr val="005A70"/>
              </a:buClr>
              <a:buSzPct val="25000"/>
              <a:buFont typeface="Calibri"/>
              <a:buNone/>
            </a:pPr>
            <a:r>
              <a:rPr lang="en-US" sz="2200" b="1" i="0" u="none" strike="noStrike" cap="none" dirty="0">
                <a:solidFill>
                  <a:srgbClr val="17375E"/>
                </a:solidFill>
                <a:latin typeface="Calibri"/>
                <a:ea typeface="Calibri"/>
                <a:cs typeface="Calibri"/>
                <a:sym typeface="Calibri"/>
              </a:rPr>
              <a:t>Adults listen</a:t>
            </a:r>
          </a:p>
          <a:p>
            <a:pPr marL="0" marR="0" lvl="0" indent="0" algn="ctr" rtl="0">
              <a:lnSpc>
                <a:spcPct val="100000"/>
              </a:lnSpc>
              <a:spcBef>
                <a:spcPts val="0"/>
              </a:spcBef>
              <a:spcAft>
                <a:spcPts val="0"/>
              </a:spcAft>
              <a:buClr>
                <a:srgbClr val="000000"/>
              </a:buClr>
              <a:buFont typeface="Arial"/>
              <a:buNone/>
            </a:pPr>
            <a:endParaRPr sz="2200" b="1" i="0" u="none" strike="noStrike" cap="none" dirty="0">
              <a:solidFill>
                <a:srgbClr val="17375E"/>
              </a:solidFill>
              <a:latin typeface="Calibri"/>
              <a:ea typeface="Calibri"/>
              <a:cs typeface="Calibri"/>
              <a:sym typeface="Calibri"/>
            </a:endParaRPr>
          </a:p>
          <a:p>
            <a:pPr marL="0" marR="0" lvl="0" indent="0" algn="ctr" rtl="0">
              <a:lnSpc>
                <a:spcPct val="100000"/>
              </a:lnSpc>
              <a:spcBef>
                <a:spcPts val="0"/>
              </a:spcBef>
              <a:spcAft>
                <a:spcPts val="0"/>
              </a:spcAft>
              <a:buClr>
                <a:srgbClr val="005A70"/>
              </a:buClr>
              <a:buSzPct val="25000"/>
              <a:buFont typeface="Calibri"/>
              <a:buNone/>
            </a:pPr>
            <a:r>
              <a:rPr lang="en-US" sz="2200" b="1" i="0" u="none" strike="noStrike" cap="none" dirty="0">
                <a:solidFill>
                  <a:srgbClr val="17375E"/>
                </a:solidFill>
                <a:latin typeface="Calibri"/>
                <a:ea typeface="Calibri"/>
                <a:cs typeface="Calibri"/>
                <a:sym typeface="Calibri"/>
              </a:rPr>
              <a:t>Adults believe in young people</a:t>
            </a:r>
          </a:p>
          <a:p>
            <a:pPr marL="0" marR="0" lvl="0" indent="0" algn="ctr" rtl="0">
              <a:lnSpc>
                <a:spcPct val="100000"/>
              </a:lnSpc>
              <a:spcBef>
                <a:spcPts val="0"/>
              </a:spcBef>
              <a:spcAft>
                <a:spcPts val="0"/>
              </a:spcAft>
              <a:buClr>
                <a:srgbClr val="000000"/>
              </a:buClr>
              <a:buFont typeface="Arial"/>
              <a:buNone/>
            </a:pPr>
            <a:endParaRPr sz="2200" b="1" i="0" u="none" strike="noStrike" cap="none" dirty="0">
              <a:solidFill>
                <a:srgbClr val="17375E"/>
              </a:solidFill>
              <a:latin typeface="Calibri"/>
              <a:ea typeface="Calibri"/>
              <a:cs typeface="Calibri"/>
              <a:sym typeface="Calibri"/>
            </a:endParaRPr>
          </a:p>
          <a:p>
            <a:pPr marL="0" marR="0" lvl="0" indent="0" algn="ctr" rtl="0">
              <a:lnSpc>
                <a:spcPct val="100000"/>
              </a:lnSpc>
              <a:spcBef>
                <a:spcPts val="0"/>
              </a:spcBef>
              <a:spcAft>
                <a:spcPts val="0"/>
              </a:spcAft>
              <a:buClr>
                <a:srgbClr val="005A70"/>
              </a:buClr>
              <a:buSzPct val="25000"/>
              <a:buFont typeface="Calibri"/>
              <a:buNone/>
            </a:pPr>
            <a:r>
              <a:rPr lang="en-US" sz="2200" b="1" i="0" u="none" strike="noStrike" cap="none" dirty="0">
                <a:solidFill>
                  <a:srgbClr val="17375E"/>
                </a:solidFill>
                <a:latin typeface="Calibri"/>
                <a:ea typeface="Calibri"/>
                <a:cs typeface="Calibri"/>
                <a:sym typeface="Calibri"/>
              </a:rPr>
              <a:t>Adults are warm: showing that they enjoy spending time with young people </a:t>
            </a:r>
          </a:p>
          <a:p>
            <a:pPr marL="0" marR="0" lvl="0" indent="0" algn="ctr" rtl="0">
              <a:lnSpc>
                <a:spcPct val="100000"/>
              </a:lnSpc>
              <a:spcBef>
                <a:spcPts val="0"/>
              </a:spcBef>
              <a:spcAft>
                <a:spcPts val="0"/>
              </a:spcAft>
              <a:buClr>
                <a:srgbClr val="000000"/>
              </a:buClr>
              <a:buFont typeface="Arial"/>
              <a:buNone/>
            </a:pPr>
            <a:endParaRPr sz="2200" b="1" i="0" u="none" strike="noStrike" cap="none" dirty="0">
              <a:solidFill>
                <a:srgbClr val="17375E"/>
              </a:solidFill>
              <a:latin typeface="Calibri"/>
              <a:ea typeface="Calibri"/>
              <a:cs typeface="Calibri"/>
              <a:sym typeface="Calibri"/>
            </a:endParaRPr>
          </a:p>
          <a:p>
            <a:pPr marL="0" marR="0" lvl="0" indent="0" algn="ctr" rtl="0">
              <a:lnSpc>
                <a:spcPct val="100000"/>
              </a:lnSpc>
              <a:spcBef>
                <a:spcPts val="0"/>
              </a:spcBef>
              <a:spcAft>
                <a:spcPts val="0"/>
              </a:spcAft>
              <a:buClr>
                <a:srgbClr val="005A70"/>
              </a:buClr>
              <a:buSzPct val="25000"/>
              <a:buFont typeface="Calibri"/>
              <a:buNone/>
            </a:pPr>
            <a:r>
              <a:rPr lang="en-US" sz="2200" b="1" i="0" u="none" strike="noStrike" cap="none" dirty="0">
                <a:solidFill>
                  <a:srgbClr val="17375E"/>
                </a:solidFill>
                <a:latin typeface="Calibri"/>
                <a:ea typeface="Calibri"/>
                <a:cs typeface="Calibri"/>
                <a:sym typeface="Calibri"/>
              </a:rPr>
              <a:t>Adults encourage: praise young people for their effort and accomplishments </a:t>
            </a:r>
          </a:p>
        </p:txBody>
      </p:sp>
      <p:pic>
        <p:nvPicPr>
          <p:cNvPr id="15" name="Picture 14"/>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02885" y="6214230"/>
            <a:ext cx="1136102" cy="649364"/>
          </a:xfrm>
          <a:prstGeom prst="rect">
            <a:avLst/>
          </a:prstGeom>
        </p:spPr>
      </p:pic>
    </p:spTree>
    <p:extLst>
      <p:ext uri="{BB962C8B-B14F-4D97-AF65-F5344CB8AC3E}">
        <p14:creationId xmlns:p14="http://schemas.microsoft.com/office/powerpoint/2010/main" val="25077392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flipH="1">
            <a:off x="7278924" y="0"/>
            <a:ext cx="1" cy="6858000"/>
          </a:xfrm>
          <a:prstGeom prst="line">
            <a:avLst/>
          </a:prstGeom>
          <a:ln w="57150" cmpd="sng">
            <a:solidFill>
              <a:srgbClr val="17375E"/>
            </a:solidFill>
          </a:ln>
        </p:spPr>
        <p:style>
          <a:lnRef idx="2">
            <a:schemeClr val="accent1"/>
          </a:lnRef>
          <a:fillRef idx="0">
            <a:schemeClr val="accent1"/>
          </a:fillRef>
          <a:effectRef idx="1">
            <a:schemeClr val="accent1"/>
          </a:effectRef>
          <a:fontRef idx="minor">
            <a:schemeClr val="tx1"/>
          </a:fontRef>
        </p:style>
      </p:cxn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smtClean="0">
                <a:solidFill>
                  <a:srgbClr val="888888"/>
                </a:solidFill>
                <a:latin typeface="Calibri"/>
                <a:ea typeface="Calibri"/>
                <a:cs typeface="Calibri"/>
                <a:sym typeface="Calibri"/>
              </a:rPr>
              <a:t>16</a:t>
            </a:fld>
            <a:endParaRPr lang="en-US" sz="1200" b="0" i="0" u="none" strike="noStrike" cap="none">
              <a:solidFill>
                <a:srgbClr val="888888"/>
              </a:solidFill>
              <a:latin typeface="Calibri"/>
              <a:ea typeface="Calibri"/>
              <a:cs typeface="Calibri"/>
              <a:sym typeface="Calibri"/>
            </a:endParaRPr>
          </a:p>
        </p:txBody>
      </p:sp>
      <p:sp>
        <p:nvSpPr>
          <p:cNvPr id="6" name="Oval 5"/>
          <p:cNvSpPr/>
          <p:nvPr/>
        </p:nvSpPr>
        <p:spPr>
          <a:xfrm>
            <a:off x="5536168" y="1449874"/>
            <a:ext cx="2560320" cy="2560320"/>
          </a:xfrm>
          <a:prstGeom prst="ellipse">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Placeholder 13" descr="female coach.png"/>
          <p:cNvPicPr>
            <a:picLocks noChangeAspect="1"/>
          </p:cNvPicPr>
          <p:nvPr/>
        </p:nvPicPr>
        <p:blipFill rotWithShape="1">
          <a:blip r:embed="rId3">
            <a:extLst>
              <a:ext uri="{28A0092B-C50C-407E-A947-70E740481C1C}">
                <a14:useLocalDpi xmlns:a14="http://schemas.microsoft.com/office/drawing/2010/main" val="0"/>
              </a:ext>
            </a:extLst>
          </a:blip>
          <a:srcRect t="2226" b="43018"/>
          <a:stretch/>
        </p:blipFill>
        <p:spPr>
          <a:xfrm>
            <a:off x="5623588" y="1533013"/>
            <a:ext cx="2404872" cy="2404872"/>
          </a:xfrm>
          <a:prstGeom prst="ellipse">
            <a:avLst/>
          </a:prstGeom>
        </p:spPr>
      </p:pic>
      <p:sp>
        <p:nvSpPr>
          <p:cNvPr id="8" name="Oval 7"/>
          <p:cNvSpPr/>
          <p:nvPr/>
        </p:nvSpPr>
        <p:spPr>
          <a:xfrm>
            <a:off x="5623588" y="1534707"/>
            <a:ext cx="2404872" cy="2404872"/>
          </a:xfrm>
          <a:prstGeom prst="ellipse">
            <a:avLst/>
          </a:prstGeom>
          <a:solidFill>
            <a:schemeClr val="bg1">
              <a:lumMod val="85000"/>
              <a:alpha val="60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5787566" y="2154743"/>
            <a:ext cx="2133600" cy="1077218"/>
          </a:xfrm>
          <a:prstGeom prst="rect">
            <a:avLst/>
          </a:prstGeom>
          <a:noFill/>
        </p:spPr>
        <p:txBody>
          <a:bodyPr wrap="square" rtlCol="0">
            <a:spAutoFit/>
          </a:bodyPr>
          <a:lstStyle/>
          <a:p>
            <a:pPr algn="ctr"/>
            <a:r>
              <a:rPr lang="en-US" sz="3200" b="1" dirty="0">
                <a:solidFill>
                  <a:srgbClr val="17375E"/>
                </a:solidFill>
              </a:rPr>
              <a:t>Provide Support</a:t>
            </a:r>
          </a:p>
        </p:txBody>
      </p:sp>
      <p:sp>
        <p:nvSpPr>
          <p:cNvPr id="14" name="Shape 565"/>
          <p:cNvSpPr txBox="1"/>
          <p:nvPr/>
        </p:nvSpPr>
        <p:spPr>
          <a:xfrm>
            <a:off x="561396" y="1228708"/>
            <a:ext cx="4699383" cy="4416552"/>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5A70"/>
              </a:buClr>
              <a:buSzPct val="25000"/>
              <a:buFont typeface="Calibri"/>
              <a:buNone/>
            </a:pPr>
            <a:r>
              <a:rPr lang="en-US" sz="2200" b="1" i="0" u="none" strike="noStrike" cap="none" dirty="0">
                <a:solidFill>
                  <a:srgbClr val="17375E"/>
                </a:solidFill>
                <a:latin typeface="Calibri"/>
                <a:ea typeface="Calibri"/>
                <a:cs typeface="Calibri"/>
                <a:sym typeface="Calibri"/>
              </a:rPr>
              <a:t>Adults navigate: guiding young people through hard situations and systems</a:t>
            </a:r>
          </a:p>
          <a:p>
            <a:pPr marL="0" marR="0" lvl="0" indent="0" algn="ctr" rtl="0">
              <a:lnSpc>
                <a:spcPct val="100000"/>
              </a:lnSpc>
              <a:spcBef>
                <a:spcPts val="0"/>
              </a:spcBef>
              <a:spcAft>
                <a:spcPts val="0"/>
              </a:spcAft>
              <a:buClr>
                <a:srgbClr val="000000"/>
              </a:buClr>
              <a:buFont typeface="Arial"/>
              <a:buNone/>
            </a:pPr>
            <a:endParaRPr sz="2200" b="1" i="0" u="none" strike="noStrike" cap="none" dirty="0">
              <a:solidFill>
                <a:srgbClr val="17375E"/>
              </a:solidFill>
              <a:latin typeface="Calibri"/>
              <a:ea typeface="Calibri"/>
              <a:cs typeface="Calibri"/>
              <a:sym typeface="Calibri"/>
            </a:endParaRPr>
          </a:p>
          <a:p>
            <a:pPr marL="0" marR="0" lvl="0" indent="0" algn="ctr" rtl="0">
              <a:lnSpc>
                <a:spcPct val="100000"/>
              </a:lnSpc>
              <a:spcBef>
                <a:spcPts val="0"/>
              </a:spcBef>
              <a:spcAft>
                <a:spcPts val="0"/>
              </a:spcAft>
              <a:buClr>
                <a:srgbClr val="005A70"/>
              </a:buClr>
              <a:buSzPct val="25000"/>
              <a:buFont typeface="Calibri"/>
              <a:buNone/>
            </a:pPr>
            <a:r>
              <a:rPr lang="en-US" sz="2200" b="1" i="0" u="none" strike="noStrike" cap="none" dirty="0">
                <a:solidFill>
                  <a:srgbClr val="17375E"/>
                </a:solidFill>
                <a:latin typeface="Calibri"/>
                <a:ea typeface="Calibri"/>
                <a:cs typeface="Calibri"/>
                <a:sym typeface="Calibri"/>
              </a:rPr>
              <a:t>Adults empower: build young people’s confidence </a:t>
            </a:r>
          </a:p>
          <a:p>
            <a:pPr marL="0" marR="0" lvl="0" indent="0" algn="ctr" rtl="0">
              <a:lnSpc>
                <a:spcPct val="100000"/>
              </a:lnSpc>
              <a:spcBef>
                <a:spcPts val="0"/>
              </a:spcBef>
              <a:spcAft>
                <a:spcPts val="0"/>
              </a:spcAft>
              <a:buClr>
                <a:srgbClr val="000000"/>
              </a:buClr>
              <a:buFont typeface="Arial"/>
              <a:buNone/>
            </a:pPr>
            <a:endParaRPr sz="2200" b="1" i="0" u="none" strike="noStrike" cap="none" dirty="0">
              <a:solidFill>
                <a:srgbClr val="17375E"/>
              </a:solidFill>
              <a:latin typeface="Calibri"/>
              <a:ea typeface="Calibri"/>
              <a:cs typeface="Calibri"/>
              <a:sym typeface="Calibri"/>
            </a:endParaRPr>
          </a:p>
          <a:p>
            <a:pPr marL="0" marR="0" lvl="0" indent="0" algn="ctr" rtl="0">
              <a:lnSpc>
                <a:spcPct val="100000"/>
              </a:lnSpc>
              <a:spcBef>
                <a:spcPts val="0"/>
              </a:spcBef>
              <a:spcAft>
                <a:spcPts val="0"/>
              </a:spcAft>
              <a:buClr>
                <a:srgbClr val="005A70"/>
              </a:buClr>
              <a:buSzPct val="25000"/>
              <a:buFont typeface="Calibri"/>
              <a:buNone/>
            </a:pPr>
            <a:r>
              <a:rPr lang="en-US" sz="2200" b="1" i="0" u="none" strike="noStrike" cap="none" dirty="0">
                <a:solidFill>
                  <a:srgbClr val="17375E"/>
                </a:solidFill>
                <a:latin typeface="Calibri"/>
                <a:ea typeface="Calibri"/>
                <a:cs typeface="Calibri"/>
                <a:sym typeface="Calibri"/>
              </a:rPr>
              <a:t>Adults advocate on behalf of young people </a:t>
            </a:r>
          </a:p>
          <a:p>
            <a:pPr marL="0" marR="0" lvl="0" indent="0" algn="ctr" rtl="0">
              <a:lnSpc>
                <a:spcPct val="100000"/>
              </a:lnSpc>
              <a:spcBef>
                <a:spcPts val="0"/>
              </a:spcBef>
              <a:spcAft>
                <a:spcPts val="0"/>
              </a:spcAft>
              <a:buClr>
                <a:srgbClr val="000000"/>
              </a:buClr>
              <a:buFont typeface="Arial"/>
              <a:buNone/>
            </a:pPr>
            <a:endParaRPr sz="2200" b="1" i="0" u="none" strike="noStrike" cap="none" dirty="0">
              <a:solidFill>
                <a:srgbClr val="17375E"/>
              </a:solidFill>
              <a:latin typeface="Calibri"/>
              <a:ea typeface="Calibri"/>
              <a:cs typeface="Calibri"/>
              <a:sym typeface="Calibri"/>
            </a:endParaRPr>
          </a:p>
          <a:p>
            <a:pPr marL="0" marR="0" lvl="0" indent="0" algn="ctr" rtl="0">
              <a:lnSpc>
                <a:spcPct val="100000"/>
              </a:lnSpc>
              <a:spcBef>
                <a:spcPts val="0"/>
              </a:spcBef>
              <a:spcAft>
                <a:spcPts val="0"/>
              </a:spcAft>
              <a:buClr>
                <a:srgbClr val="005A70"/>
              </a:buClr>
              <a:buSzPct val="25000"/>
              <a:buFont typeface="Calibri"/>
              <a:buNone/>
            </a:pPr>
            <a:r>
              <a:rPr lang="en-US" sz="2200" b="1" i="0" u="none" strike="noStrike" cap="none" dirty="0">
                <a:solidFill>
                  <a:srgbClr val="17375E"/>
                </a:solidFill>
                <a:latin typeface="Calibri"/>
                <a:ea typeface="Calibri"/>
                <a:cs typeface="Calibri"/>
                <a:sym typeface="Calibri"/>
              </a:rPr>
              <a:t>Adults set boundaries: putting in place limits that keep them on track </a:t>
            </a:r>
          </a:p>
        </p:txBody>
      </p:sp>
      <p:pic>
        <p:nvPicPr>
          <p:cNvPr id="15" name="Picture 14"/>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02885" y="6214230"/>
            <a:ext cx="1136102" cy="649364"/>
          </a:xfrm>
          <a:prstGeom prst="rect">
            <a:avLst/>
          </a:prstGeom>
        </p:spPr>
      </p:pic>
    </p:spTree>
    <p:extLst>
      <p:ext uri="{BB962C8B-B14F-4D97-AF65-F5344CB8AC3E}">
        <p14:creationId xmlns:p14="http://schemas.microsoft.com/office/powerpoint/2010/main" val="1302597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0" y="5720074"/>
            <a:ext cx="9144000" cy="0"/>
          </a:xfrm>
          <a:prstGeom prst="line">
            <a:avLst/>
          </a:prstGeom>
          <a:ln w="57150" cmpd="sng">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smtClean="0">
                <a:solidFill>
                  <a:srgbClr val="888888"/>
                </a:solidFill>
                <a:latin typeface="Calibri"/>
                <a:ea typeface="Calibri"/>
                <a:cs typeface="Calibri"/>
                <a:sym typeface="Calibri"/>
              </a:rPr>
              <a:t>17</a:t>
            </a:fld>
            <a:endParaRPr lang="en-US" sz="1200" b="0" i="0" u="none" strike="noStrike" cap="none">
              <a:solidFill>
                <a:srgbClr val="888888"/>
              </a:solidFill>
              <a:latin typeface="Calibri"/>
              <a:ea typeface="Calibri"/>
              <a:cs typeface="Calibri"/>
              <a:sym typeface="Calibri"/>
            </a:endParaRPr>
          </a:p>
        </p:txBody>
      </p:sp>
      <p:sp>
        <p:nvSpPr>
          <p:cNvPr id="6" name="Oval 5"/>
          <p:cNvSpPr/>
          <p:nvPr/>
        </p:nvSpPr>
        <p:spPr>
          <a:xfrm>
            <a:off x="4653128" y="3917372"/>
            <a:ext cx="2560320" cy="2560320"/>
          </a:xfrm>
          <a:prstGeom prst="ellipse">
            <a:avLst/>
          </a:prstGeom>
          <a:solidFill>
            <a:schemeClr val="tx2">
              <a:lumMod val="75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Placeholder 17" descr="bball china.jpg"/>
          <p:cNvPicPr>
            <a:picLocks noChangeAspect="1"/>
          </p:cNvPicPr>
          <p:nvPr/>
        </p:nvPicPr>
        <p:blipFill rotWithShape="1">
          <a:blip r:embed="rId3">
            <a:extLst>
              <a:ext uri="{28A0092B-C50C-407E-A947-70E740481C1C}">
                <a14:useLocalDpi xmlns:a14="http://schemas.microsoft.com/office/drawing/2010/main" val="0"/>
              </a:ext>
            </a:extLst>
          </a:blip>
          <a:srcRect l="18397" r="19103"/>
          <a:stretch/>
        </p:blipFill>
        <p:spPr>
          <a:xfrm>
            <a:off x="4717877" y="4008327"/>
            <a:ext cx="2404872" cy="2404872"/>
          </a:xfrm>
          <a:prstGeom prst="ellipse">
            <a:avLst/>
          </a:prstGeom>
        </p:spPr>
      </p:pic>
      <p:sp>
        <p:nvSpPr>
          <p:cNvPr id="8" name="Oval 7"/>
          <p:cNvSpPr/>
          <p:nvPr/>
        </p:nvSpPr>
        <p:spPr>
          <a:xfrm>
            <a:off x="4744542" y="3985412"/>
            <a:ext cx="2404872" cy="2404872"/>
          </a:xfrm>
          <a:prstGeom prst="ellipse">
            <a:avLst/>
          </a:prstGeom>
          <a:solidFill>
            <a:schemeClr val="bg1">
              <a:lumMod val="85000"/>
              <a:alpha val="60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875769" y="4642856"/>
            <a:ext cx="2133600" cy="1077218"/>
          </a:xfrm>
          <a:prstGeom prst="rect">
            <a:avLst/>
          </a:prstGeom>
          <a:noFill/>
        </p:spPr>
        <p:txBody>
          <a:bodyPr wrap="square" rtlCol="0">
            <a:spAutoFit/>
          </a:bodyPr>
          <a:lstStyle/>
          <a:p>
            <a:pPr algn="ctr"/>
            <a:r>
              <a:rPr lang="en-US" sz="3200" b="1" dirty="0">
                <a:solidFill>
                  <a:srgbClr val="17375E"/>
                </a:solidFill>
              </a:rPr>
              <a:t>Challenge Growth</a:t>
            </a:r>
          </a:p>
        </p:txBody>
      </p:sp>
      <p:sp>
        <p:nvSpPr>
          <p:cNvPr id="11" name="Shape 573"/>
          <p:cNvSpPr txBox="1"/>
          <p:nvPr/>
        </p:nvSpPr>
        <p:spPr>
          <a:xfrm>
            <a:off x="619531" y="838660"/>
            <a:ext cx="5298842" cy="4416552"/>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5A70"/>
              </a:buClr>
              <a:buSzPct val="25000"/>
              <a:buFont typeface="Calibri"/>
              <a:buNone/>
            </a:pPr>
            <a:r>
              <a:rPr lang="en-US" sz="2200" b="1" i="0" u="none" strike="noStrike" cap="none" dirty="0">
                <a:solidFill>
                  <a:srgbClr val="17375E"/>
                </a:solidFill>
                <a:latin typeface="Calibri"/>
                <a:ea typeface="Calibri"/>
                <a:cs typeface="Calibri"/>
                <a:sym typeface="Calibri"/>
              </a:rPr>
              <a:t>Adults expect the best of young people</a:t>
            </a:r>
          </a:p>
          <a:p>
            <a:pPr marL="0" marR="0" lvl="0" indent="0" algn="ctr" rtl="0">
              <a:lnSpc>
                <a:spcPct val="100000"/>
              </a:lnSpc>
              <a:spcBef>
                <a:spcPts val="0"/>
              </a:spcBef>
              <a:spcAft>
                <a:spcPts val="0"/>
              </a:spcAft>
              <a:buClr>
                <a:srgbClr val="000000"/>
              </a:buClr>
              <a:buFont typeface="Arial"/>
              <a:buNone/>
            </a:pPr>
            <a:endParaRPr sz="2200" b="1" i="0" u="none" strike="noStrike" cap="none" dirty="0">
              <a:solidFill>
                <a:srgbClr val="17375E"/>
              </a:solidFill>
              <a:latin typeface="Calibri"/>
              <a:ea typeface="Calibri"/>
              <a:cs typeface="Calibri"/>
              <a:sym typeface="Calibri"/>
            </a:endParaRPr>
          </a:p>
          <a:p>
            <a:pPr marL="0" marR="0" lvl="0" indent="0" algn="ctr" rtl="0">
              <a:lnSpc>
                <a:spcPct val="100000"/>
              </a:lnSpc>
              <a:spcBef>
                <a:spcPts val="0"/>
              </a:spcBef>
              <a:spcAft>
                <a:spcPts val="0"/>
              </a:spcAft>
              <a:buClr>
                <a:srgbClr val="005A70"/>
              </a:buClr>
              <a:buSzPct val="25000"/>
              <a:buFont typeface="Calibri"/>
              <a:buNone/>
            </a:pPr>
            <a:r>
              <a:rPr lang="en-US" sz="2200" b="1" i="0" u="none" strike="noStrike" cap="none" dirty="0">
                <a:solidFill>
                  <a:srgbClr val="17375E"/>
                </a:solidFill>
                <a:latin typeface="Calibri"/>
                <a:ea typeface="Calibri"/>
                <a:cs typeface="Calibri"/>
                <a:sym typeface="Calibri"/>
              </a:rPr>
              <a:t>Adults stretch: push young people to go further</a:t>
            </a:r>
          </a:p>
          <a:p>
            <a:pPr marL="0" marR="0" lvl="0" indent="0" algn="ctr" rtl="0">
              <a:lnSpc>
                <a:spcPct val="100000"/>
              </a:lnSpc>
              <a:spcBef>
                <a:spcPts val="0"/>
              </a:spcBef>
              <a:spcAft>
                <a:spcPts val="0"/>
              </a:spcAft>
              <a:buClr>
                <a:srgbClr val="000000"/>
              </a:buClr>
              <a:buFont typeface="Arial"/>
              <a:buNone/>
            </a:pPr>
            <a:endParaRPr sz="2200" b="1" i="0" u="none" strike="noStrike" cap="none" dirty="0">
              <a:solidFill>
                <a:srgbClr val="17375E"/>
              </a:solidFill>
              <a:latin typeface="Calibri"/>
              <a:ea typeface="Calibri"/>
              <a:cs typeface="Calibri"/>
              <a:sym typeface="Calibri"/>
            </a:endParaRPr>
          </a:p>
          <a:p>
            <a:pPr marL="0" marR="0" lvl="0" indent="0" algn="ctr" rtl="0">
              <a:lnSpc>
                <a:spcPct val="100000"/>
              </a:lnSpc>
              <a:spcBef>
                <a:spcPts val="0"/>
              </a:spcBef>
              <a:spcAft>
                <a:spcPts val="0"/>
              </a:spcAft>
              <a:buClr>
                <a:srgbClr val="005A70"/>
              </a:buClr>
              <a:buSzPct val="25000"/>
              <a:buFont typeface="Calibri"/>
              <a:buNone/>
            </a:pPr>
            <a:r>
              <a:rPr lang="en-US" sz="2200" b="1" i="0" u="none" strike="noStrike" cap="none" dirty="0">
                <a:solidFill>
                  <a:srgbClr val="17375E"/>
                </a:solidFill>
                <a:latin typeface="Calibri"/>
                <a:ea typeface="Calibri"/>
                <a:cs typeface="Calibri"/>
                <a:sym typeface="Calibri"/>
              </a:rPr>
              <a:t>Adults hold young people accountable</a:t>
            </a:r>
          </a:p>
          <a:p>
            <a:pPr marL="0" marR="0" lvl="0" indent="0" algn="ctr" rtl="0">
              <a:lnSpc>
                <a:spcPct val="100000"/>
              </a:lnSpc>
              <a:spcBef>
                <a:spcPts val="0"/>
              </a:spcBef>
              <a:spcAft>
                <a:spcPts val="0"/>
              </a:spcAft>
              <a:buClr>
                <a:srgbClr val="000000"/>
              </a:buClr>
              <a:buFont typeface="Arial"/>
              <a:buNone/>
            </a:pPr>
            <a:endParaRPr sz="2200" b="1" i="0" u="none" strike="noStrike" cap="none" dirty="0">
              <a:solidFill>
                <a:srgbClr val="17375E"/>
              </a:solidFill>
              <a:latin typeface="Calibri"/>
              <a:ea typeface="Calibri"/>
              <a:cs typeface="Calibri"/>
              <a:sym typeface="Calibri"/>
            </a:endParaRPr>
          </a:p>
          <a:p>
            <a:pPr marL="0" marR="0" lvl="0" indent="0" algn="ctr" rtl="0">
              <a:lnSpc>
                <a:spcPct val="100000"/>
              </a:lnSpc>
              <a:spcBef>
                <a:spcPts val="0"/>
              </a:spcBef>
              <a:spcAft>
                <a:spcPts val="0"/>
              </a:spcAft>
              <a:buClr>
                <a:srgbClr val="005A70"/>
              </a:buClr>
              <a:buSzPct val="25000"/>
              <a:buFont typeface="Calibri"/>
              <a:buNone/>
            </a:pPr>
            <a:r>
              <a:rPr lang="en-US" sz="2200" b="1" i="0" u="none" strike="noStrike" cap="none" dirty="0">
                <a:solidFill>
                  <a:srgbClr val="17375E"/>
                </a:solidFill>
                <a:latin typeface="Calibri"/>
                <a:ea typeface="Calibri"/>
                <a:cs typeface="Calibri"/>
                <a:sym typeface="Calibri"/>
              </a:rPr>
              <a:t>Adults help young people reflect on failures </a:t>
            </a:r>
          </a:p>
          <a:p>
            <a:pPr marL="0" marR="0" lvl="0" indent="0" algn="ctr" rtl="0">
              <a:lnSpc>
                <a:spcPct val="100000"/>
              </a:lnSpc>
              <a:spcBef>
                <a:spcPts val="0"/>
              </a:spcBef>
              <a:spcAft>
                <a:spcPts val="0"/>
              </a:spcAft>
              <a:buClr>
                <a:srgbClr val="000000"/>
              </a:buClr>
              <a:buFont typeface="Arial"/>
              <a:buNone/>
            </a:pPr>
            <a:endParaRPr sz="2200" b="1" i="0" u="none" strike="noStrike" cap="none" dirty="0">
              <a:solidFill>
                <a:srgbClr val="17375E"/>
              </a:solidFill>
              <a:latin typeface="Calibri"/>
              <a:ea typeface="Calibri"/>
              <a:cs typeface="Calibri"/>
              <a:sym typeface="Calibri"/>
            </a:endParaRPr>
          </a:p>
        </p:txBody>
      </p:sp>
      <p:pic>
        <p:nvPicPr>
          <p:cNvPr id="15" name="Picture 14"/>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02885" y="6214230"/>
            <a:ext cx="1136102" cy="649364"/>
          </a:xfrm>
          <a:prstGeom prst="rect">
            <a:avLst/>
          </a:prstGeom>
        </p:spPr>
      </p:pic>
    </p:spTree>
    <p:extLst>
      <p:ext uri="{BB962C8B-B14F-4D97-AF65-F5344CB8AC3E}">
        <p14:creationId xmlns:p14="http://schemas.microsoft.com/office/powerpoint/2010/main" val="5554007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0" y="5720074"/>
            <a:ext cx="9144000" cy="0"/>
          </a:xfrm>
          <a:prstGeom prst="line">
            <a:avLst/>
          </a:prstGeom>
          <a:ln w="57150" cmpd="sng">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smtClean="0">
                <a:solidFill>
                  <a:srgbClr val="888888"/>
                </a:solidFill>
                <a:latin typeface="Calibri"/>
                <a:ea typeface="Calibri"/>
                <a:cs typeface="Calibri"/>
                <a:sym typeface="Calibri"/>
              </a:rPr>
              <a:t>18</a:t>
            </a:fld>
            <a:endParaRPr lang="en-US" sz="1200" b="0" i="0" u="none" strike="noStrike" cap="none">
              <a:solidFill>
                <a:srgbClr val="888888"/>
              </a:solidFill>
              <a:latin typeface="Calibri"/>
              <a:ea typeface="Calibri"/>
              <a:cs typeface="Calibri"/>
              <a:sym typeface="Calibri"/>
            </a:endParaRPr>
          </a:p>
        </p:txBody>
      </p:sp>
      <p:sp>
        <p:nvSpPr>
          <p:cNvPr id="6" name="Oval 5"/>
          <p:cNvSpPr/>
          <p:nvPr/>
        </p:nvSpPr>
        <p:spPr>
          <a:xfrm>
            <a:off x="2010439" y="3886754"/>
            <a:ext cx="2560320" cy="25603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Placeholder 15" descr="soccer squat.jpg"/>
          <p:cNvPicPr>
            <a:picLocks noChangeAspect="1"/>
          </p:cNvPicPr>
          <p:nvPr/>
        </p:nvPicPr>
        <p:blipFill rotWithShape="1">
          <a:blip r:embed="rId3">
            <a:extLst>
              <a:ext uri="{28A0092B-C50C-407E-A947-70E740481C1C}">
                <a14:useLocalDpi xmlns:a14="http://schemas.microsoft.com/office/drawing/2010/main" val="0"/>
              </a:ext>
            </a:extLst>
          </a:blip>
          <a:srcRect l="31048" r="12662"/>
          <a:stretch/>
        </p:blipFill>
        <p:spPr>
          <a:xfrm>
            <a:off x="2090160" y="3963452"/>
            <a:ext cx="2404872" cy="2404872"/>
          </a:xfrm>
          <a:prstGeom prst="ellipse">
            <a:avLst/>
          </a:prstGeom>
        </p:spPr>
      </p:pic>
      <p:sp>
        <p:nvSpPr>
          <p:cNvPr id="8" name="Oval 7"/>
          <p:cNvSpPr/>
          <p:nvPr/>
        </p:nvSpPr>
        <p:spPr>
          <a:xfrm>
            <a:off x="2095284" y="3963452"/>
            <a:ext cx="2404872" cy="2404872"/>
          </a:xfrm>
          <a:prstGeom prst="ellipse">
            <a:avLst/>
          </a:prstGeom>
          <a:solidFill>
            <a:schemeClr val="bg1">
              <a:lumMod val="85000"/>
              <a:alpha val="60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230920" y="4642856"/>
            <a:ext cx="2133600" cy="1077218"/>
          </a:xfrm>
          <a:prstGeom prst="rect">
            <a:avLst/>
          </a:prstGeom>
          <a:noFill/>
        </p:spPr>
        <p:txBody>
          <a:bodyPr wrap="square" rtlCol="0">
            <a:spAutoFit/>
          </a:bodyPr>
          <a:lstStyle/>
          <a:p>
            <a:pPr algn="ctr"/>
            <a:r>
              <a:rPr lang="en-US" sz="3200" b="1" dirty="0">
                <a:solidFill>
                  <a:srgbClr val="17375E"/>
                </a:solidFill>
              </a:rPr>
              <a:t>Share Power</a:t>
            </a:r>
          </a:p>
        </p:txBody>
      </p:sp>
      <p:sp>
        <p:nvSpPr>
          <p:cNvPr id="11" name="Shape 581"/>
          <p:cNvSpPr txBox="1"/>
          <p:nvPr/>
        </p:nvSpPr>
        <p:spPr>
          <a:xfrm>
            <a:off x="3242634" y="582735"/>
            <a:ext cx="5437240" cy="4416552"/>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5A70"/>
              </a:buClr>
              <a:buSzPct val="25000"/>
              <a:buFont typeface="Calibri"/>
              <a:buNone/>
            </a:pPr>
            <a:r>
              <a:rPr lang="en-US" sz="2200" b="1" i="0" u="none" strike="noStrike" cap="none" dirty="0">
                <a:solidFill>
                  <a:srgbClr val="17375E"/>
                </a:solidFill>
                <a:latin typeface="Calibri"/>
                <a:ea typeface="Calibri"/>
                <a:cs typeface="Calibri"/>
                <a:sym typeface="Calibri"/>
              </a:rPr>
              <a:t>Adults respect young people: taking them seriously and treating them fairly </a:t>
            </a:r>
          </a:p>
          <a:p>
            <a:pPr marL="0" marR="0" lvl="0" indent="0" algn="ctr" rtl="0">
              <a:lnSpc>
                <a:spcPct val="100000"/>
              </a:lnSpc>
              <a:spcBef>
                <a:spcPts val="0"/>
              </a:spcBef>
              <a:spcAft>
                <a:spcPts val="0"/>
              </a:spcAft>
              <a:buClr>
                <a:srgbClr val="000000"/>
              </a:buClr>
              <a:buFont typeface="Arial"/>
              <a:buNone/>
            </a:pPr>
            <a:endParaRPr sz="2200" b="1" i="0" u="none" strike="noStrike" cap="none" dirty="0">
              <a:solidFill>
                <a:srgbClr val="17375E"/>
              </a:solidFill>
              <a:latin typeface="Calibri"/>
              <a:ea typeface="Calibri"/>
              <a:cs typeface="Calibri"/>
              <a:sym typeface="Calibri"/>
            </a:endParaRPr>
          </a:p>
          <a:p>
            <a:pPr marL="0" marR="0" lvl="0" indent="0" algn="ctr" rtl="0">
              <a:lnSpc>
                <a:spcPct val="100000"/>
              </a:lnSpc>
              <a:spcBef>
                <a:spcPts val="0"/>
              </a:spcBef>
              <a:spcAft>
                <a:spcPts val="0"/>
              </a:spcAft>
              <a:buClr>
                <a:srgbClr val="005A70"/>
              </a:buClr>
              <a:buSzPct val="25000"/>
              <a:buFont typeface="Calibri"/>
              <a:buNone/>
            </a:pPr>
            <a:r>
              <a:rPr lang="en-US" sz="2200" b="1" i="0" u="none" strike="noStrike" cap="none" dirty="0">
                <a:solidFill>
                  <a:srgbClr val="17375E"/>
                </a:solidFill>
                <a:latin typeface="Calibri"/>
                <a:ea typeface="Calibri"/>
                <a:cs typeface="Calibri"/>
                <a:sym typeface="Calibri"/>
              </a:rPr>
              <a:t>Adults include young people: involving them in the decisions that affect them</a:t>
            </a:r>
          </a:p>
          <a:p>
            <a:pPr marL="0" marR="0" lvl="0" indent="0" algn="ctr" rtl="0">
              <a:lnSpc>
                <a:spcPct val="100000"/>
              </a:lnSpc>
              <a:spcBef>
                <a:spcPts val="0"/>
              </a:spcBef>
              <a:spcAft>
                <a:spcPts val="0"/>
              </a:spcAft>
              <a:buClr>
                <a:srgbClr val="000000"/>
              </a:buClr>
              <a:buFont typeface="Arial"/>
              <a:buNone/>
            </a:pPr>
            <a:endParaRPr sz="2200" b="1" i="0" u="none" strike="noStrike" cap="none" dirty="0">
              <a:solidFill>
                <a:srgbClr val="17375E"/>
              </a:solidFill>
              <a:latin typeface="Calibri"/>
              <a:ea typeface="Calibri"/>
              <a:cs typeface="Calibri"/>
              <a:sym typeface="Calibri"/>
            </a:endParaRPr>
          </a:p>
          <a:p>
            <a:pPr marL="0" marR="0" lvl="0" indent="0" algn="ctr" rtl="0">
              <a:lnSpc>
                <a:spcPct val="100000"/>
              </a:lnSpc>
              <a:spcBef>
                <a:spcPts val="0"/>
              </a:spcBef>
              <a:spcAft>
                <a:spcPts val="0"/>
              </a:spcAft>
              <a:buClr>
                <a:srgbClr val="005A70"/>
              </a:buClr>
              <a:buSzPct val="25000"/>
              <a:buFont typeface="Calibri"/>
              <a:buNone/>
            </a:pPr>
            <a:r>
              <a:rPr lang="en-US" sz="2200" b="1" i="0" u="none" strike="noStrike" cap="none" dirty="0">
                <a:solidFill>
                  <a:srgbClr val="17375E"/>
                </a:solidFill>
                <a:latin typeface="Calibri"/>
                <a:ea typeface="Calibri"/>
                <a:cs typeface="Calibri"/>
                <a:sym typeface="Calibri"/>
              </a:rPr>
              <a:t>Adults collaborate with young people: working with them to solve problems and reach goals</a:t>
            </a:r>
          </a:p>
          <a:p>
            <a:pPr marL="0" marR="0" lvl="0" indent="0" algn="ctr" rtl="0">
              <a:lnSpc>
                <a:spcPct val="100000"/>
              </a:lnSpc>
              <a:spcBef>
                <a:spcPts val="0"/>
              </a:spcBef>
              <a:spcAft>
                <a:spcPts val="0"/>
              </a:spcAft>
              <a:buClr>
                <a:srgbClr val="000000"/>
              </a:buClr>
              <a:buFont typeface="Arial"/>
              <a:buNone/>
            </a:pPr>
            <a:endParaRPr sz="2200" b="1" i="0" u="none" strike="noStrike" cap="none" dirty="0">
              <a:solidFill>
                <a:srgbClr val="17375E"/>
              </a:solidFill>
              <a:latin typeface="Calibri"/>
              <a:ea typeface="Calibri"/>
              <a:cs typeface="Calibri"/>
              <a:sym typeface="Calibri"/>
            </a:endParaRPr>
          </a:p>
          <a:p>
            <a:pPr marL="0" marR="0" lvl="0" indent="0" algn="ctr" rtl="0">
              <a:lnSpc>
                <a:spcPct val="100000"/>
              </a:lnSpc>
              <a:spcBef>
                <a:spcPts val="0"/>
              </a:spcBef>
              <a:spcAft>
                <a:spcPts val="0"/>
              </a:spcAft>
              <a:buClr>
                <a:srgbClr val="005A70"/>
              </a:buClr>
              <a:buSzPct val="25000"/>
              <a:buFont typeface="Calibri"/>
              <a:buNone/>
            </a:pPr>
            <a:r>
              <a:rPr lang="en-US" sz="2200" b="1" i="0" u="none" strike="noStrike" cap="none" dirty="0">
                <a:solidFill>
                  <a:srgbClr val="17375E"/>
                </a:solidFill>
                <a:latin typeface="Calibri"/>
                <a:ea typeface="Calibri"/>
                <a:cs typeface="Calibri"/>
                <a:sym typeface="Calibri"/>
              </a:rPr>
              <a:t>Adults let young people lead </a:t>
            </a:r>
          </a:p>
        </p:txBody>
      </p:sp>
      <p:pic>
        <p:nvPicPr>
          <p:cNvPr id="18" name="Picture 1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02885" y="6214230"/>
            <a:ext cx="1136102" cy="649364"/>
          </a:xfrm>
          <a:prstGeom prst="rect">
            <a:avLst/>
          </a:prstGeom>
        </p:spPr>
      </p:pic>
    </p:spTree>
    <p:extLst>
      <p:ext uri="{BB962C8B-B14F-4D97-AF65-F5344CB8AC3E}">
        <p14:creationId xmlns:p14="http://schemas.microsoft.com/office/powerpoint/2010/main" val="7014835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flipH="1">
            <a:off x="1768715" y="0"/>
            <a:ext cx="1" cy="6858000"/>
          </a:xfrm>
          <a:prstGeom prst="line">
            <a:avLst/>
          </a:prstGeom>
          <a:ln w="57150" cmpd="sng">
            <a:solidFill>
              <a:srgbClr val="17375E"/>
            </a:solidFill>
          </a:ln>
        </p:spPr>
        <p:style>
          <a:lnRef idx="2">
            <a:schemeClr val="accent1"/>
          </a:lnRef>
          <a:fillRef idx="0">
            <a:schemeClr val="accent1"/>
          </a:fillRef>
          <a:effectRef idx="1">
            <a:schemeClr val="accent1"/>
          </a:effectRef>
          <a:fontRef idx="minor">
            <a:schemeClr val="tx1"/>
          </a:fontRef>
        </p:style>
      </p:cxn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smtClean="0">
                <a:solidFill>
                  <a:srgbClr val="888888"/>
                </a:solidFill>
                <a:latin typeface="Calibri"/>
                <a:ea typeface="Calibri"/>
                <a:cs typeface="Calibri"/>
                <a:sym typeface="Calibri"/>
              </a:rPr>
              <a:t>19</a:t>
            </a:fld>
            <a:endParaRPr lang="en-US" sz="1200" b="0" i="0" u="none" strike="noStrike" cap="none">
              <a:solidFill>
                <a:srgbClr val="888888"/>
              </a:solidFill>
              <a:latin typeface="Calibri"/>
              <a:ea typeface="Calibri"/>
              <a:cs typeface="Calibri"/>
              <a:sym typeface="Calibri"/>
            </a:endParaRPr>
          </a:p>
        </p:txBody>
      </p:sp>
      <p:sp>
        <p:nvSpPr>
          <p:cNvPr id="6" name="Oval 5"/>
          <p:cNvSpPr/>
          <p:nvPr/>
        </p:nvSpPr>
        <p:spPr>
          <a:xfrm>
            <a:off x="1050844" y="1449874"/>
            <a:ext cx="2560320" cy="2560320"/>
          </a:xfrm>
          <a:prstGeom prst="ellipse">
            <a:avLst/>
          </a:prstGeom>
          <a:solidFill>
            <a:schemeClr val="tx2">
              <a:lumMod val="75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Placeholder 11" descr="Randy JR NBA.png"/>
          <p:cNvPicPr>
            <a:picLocks noChangeAspect="1"/>
          </p:cNvPicPr>
          <p:nvPr/>
        </p:nvPicPr>
        <p:blipFill rotWithShape="1">
          <a:blip r:embed="rId3">
            <a:extLst>
              <a:ext uri="{28A0092B-C50C-407E-A947-70E740481C1C}">
                <a14:useLocalDpi xmlns:a14="http://schemas.microsoft.com/office/drawing/2010/main" val="0"/>
              </a:ext>
            </a:extLst>
          </a:blip>
          <a:srcRect t="788" b="32754"/>
          <a:stretch/>
        </p:blipFill>
        <p:spPr>
          <a:xfrm>
            <a:off x="1118989" y="1543568"/>
            <a:ext cx="2399643" cy="2399643"/>
          </a:xfrm>
          <a:prstGeom prst="ellipse">
            <a:avLst/>
          </a:prstGeom>
        </p:spPr>
      </p:pic>
      <p:sp>
        <p:nvSpPr>
          <p:cNvPr id="8" name="Oval 7"/>
          <p:cNvSpPr/>
          <p:nvPr/>
        </p:nvSpPr>
        <p:spPr>
          <a:xfrm>
            <a:off x="1133791" y="1542252"/>
            <a:ext cx="2404872" cy="2404872"/>
          </a:xfrm>
          <a:prstGeom prst="ellipse">
            <a:avLst/>
          </a:prstGeom>
          <a:solidFill>
            <a:schemeClr val="bg1">
              <a:lumMod val="85000"/>
              <a:alpha val="60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1181066" y="2129932"/>
            <a:ext cx="2362070" cy="1077218"/>
          </a:xfrm>
          <a:prstGeom prst="rect">
            <a:avLst/>
          </a:prstGeom>
          <a:noFill/>
        </p:spPr>
        <p:txBody>
          <a:bodyPr wrap="square" rtlCol="0">
            <a:spAutoFit/>
          </a:bodyPr>
          <a:lstStyle/>
          <a:p>
            <a:pPr algn="ctr"/>
            <a:r>
              <a:rPr lang="en-US" sz="3200" b="1" dirty="0">
                <a:solidFill>
                  <a:srgbClr val="17375E"/>
                </a:solidFill>
              </a:rPr>
              <a:t>Expand Possibilities</a:t>
            </a:r>
          </a:p>
        </p:txBody>
      </p:sp>
      <p:sp>
        <p:nvSpPr>
          <p:cNvPr id="11" name="Shape 590"/>
          <p:cNvSpPr txBox="1"/>
          <p:nvPr/>
        </p:nvSpPr>
        <p:spPr>
          <a:xfrm>
            <a:off x="3611164" y="1373909"/>
            <a:ext cx="5075635" cy="4416552"/>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5A70"/>
              </a:buClr>
              <a:buSzPct val="25000"/>
              <a:buFont typeface="Calibri"/>
              <a:buNone/>
            </a:pPr>
            <a:r>
              <a:rPr lang="en-US" sz="2200" b="1" i="0" u="none" strike="noStrike" cap="none" dirty="0">
                <a:solidFill>
                  <a:srgbClr val="17375E"/>
                </a:solidFill>
                <a:latin typeface="Calibri"/>
                <a:ea typeface="Calibri"/>
                <a:cs typeface="Calibri"/>
                <a:sym typeface="Calibri"/>
              </a:rPr>
              <a:t>Adults inspire young people to see possibilities </a:t>
            </a:r>
          </a:p>
          <a:p>
            <a:pPr marL="0" marR="0" lvl="0" indent="0" algn="ctr" rtl="0">
              <a:lnSpc>
                <a:spcPct val="100000"/>
              </a:lnSpc>
              <a:spcBef>
                <a:spcPts val="0"/>
              </a:spcBef>
              <a:spcAft>
                <a:spcPts val="0"/>
              </a:spcAft>
              <a:buClr>
                <a:srgbClr val="000000"/>
              </a:buClr>
              <a:buFont typeface="Arial"/>
              <a:buNone/>
            </a:pPr>
            <a:endParaRPr sz="2200" b="1" i="0" u="none" strike="noStrike" cap="none" dirty="0">
              <a:solidFill>
                <a:srgbClr val="17375E"/>
              </a:solidFill>
              <a:latin typeface="Calibri"/>
              <a:ea typeface="Calibri"/>
              <a:cs typeface="Calibri"/>
              <a:sym typeface="Calibri"/>
            </a:endParaRPr>
          </a:p>
          <a:p>
            <a:pPr marL="0" marR="0" lvl="0" indent="0" algn="ctr" rtl="0">
              <a:lnSpc>
                <a:spcPct val="100000"/>
              </a:lnSpc>
              <a:spcBef>
                <a:spcPts val="0"/>
              </a:spcBef>
              <a:spcAft>
                <a:spcPts val="0"/>
              </a:spcAft>
              <a:buClr>
                <a:srgbClr val="005A70"/>
              </a:buClr>
              <a:buSzPct val="25000"/>
              <a:buFont typeface="Calibri"/>
              <a:buNone/>
            </a:pPr>
            <a:r>
              <a:rPr lang="en-US" sz="2200" b="1" i="0" u="none" strike="noStrike" cap="none" dirty="0">
                <a:solidFill>
                  <a:srgbClr val="17375E"/>
                </a:solidFill>
                <a:latin typeface="Calibri"/>
                <a:ea typeface="Calibri"/>
                <a:cs typeface="Calibri"/>
                <a:sym typeface="Calibri"/>
              </a:rPr>
              <a:t>Adults broaden horizons exposing them to new ideas, experiences and places</a:t>
            </a:r>
          </a:p>
          <a:p>
            <a:pPr marL="0" marR="0" lvl="0" indent="0" algn="ctr" rtl="0">
              <a:lnSpc>
                <a:spcPct val="100000"/>
              </a:lnSpc>
              <a:spcBef>
                <a:spcPts val="0"/>
              </a:spcBef>
              <a:spcAft>
                <a:spcPts val="0"/>
              </a:spcAft>
              <a:buClr>
                <a:srgbClr val="000000"/>
              </a:buClr>
              <a:buFont typeface="Arial"/>
              <a:buNone/>
            </a:pPr>
            <a:endParaRPr sz="2200" b="1" i="0" u="none" strike="noStrike" cap="none" dirty="0">
              <a:solidFill>
                <a:srgbClr val="17375E"/>
              </a:solidFill>
              <a:latin typeface="Calibri"/>
              <a:ea typeface="Calibri"/>
              <a:cs typeface="Calibri"/>
              <a:sym typeface="Calibri"/>
            </a:endParaRPr>
          </a:p>
          <a:p>
            <a:pPr marL="0" marR="0" lvl="0" indent="0" algn="ctr" rtl="0">
              <a:lnSpc>
                <a:spcPct val="100000"/>
              </a:lnSpc>
              <a:spcBef>
                <a:spcPts val="0"/>
              </a:spcBef>
              <a:spcAft>
                <a:spcPts val="0"/>
              </a:spcAft>
              <a:buClr>
                <a:srgbClr val="005A70"/>
              </a:buClr>
              <a:buSzPct val="25000"/>
              <a:buFont typeface="Calibri"/>
              <a:buNone/>
            </a:pPr>
            <a:r>
              <a:rPr lang="en-US" sz="2200" b="1" i="0" u="none" strike="noStrike" cap="none" dirty="0">
                <a:solidFill>
                  <a:srgbClr val="17375E"/>
                </a:solidFill>
                <a:latin typeface="Calibri"/>
                <a:ea typeface="Calibri"/>
                <a:cs typeface="Calibri"/>
                <a:sym typeface="Calibri"/>
              </a:rPr>
              <a:t>Adults connect young people to others who can help them develop and thrive </a:t>
            </a:r>
          </a:p>
        </p:txBody>
      </p:sp>
      <p:pic>
        <p:nvPicPr>
          <p:cNvPr id="15" name="Picture 14"/>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02885" y="6214230"/>
            <a:ext cx="1136102" cy="649364"/>
          </a:xfrm>
          <a:prstGeom prst="rect">
            <a:avLst/>
          </a:prstGeom>
        </p:spPr>
      </p:pic>
    </p:spTree>
    <p:extLst>
      <p:ext uri="{BB962C8B-B14F-4D97-AF65-F5344CB8AC3E}">
        <p14:creationId xmlns:p14="http://schemas.microsoft.com/office/powerpoint/2010/main" val="1751561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90472" y="4132177"/>
            <a:ext cx="9144000" cy="22680"/>
          </a:xfrm>
          <a:prstGeom prst="line">
            <a:avLst/>
          </a:prstGeom>
          <a:ln w="57150" cmpd="sng">
            <a:solidFill>
              <a:schemeClr val="accent5"/>
            </a:solidFill>
          </a:ln>
        </p:spPr>
        <p:style>
          <a:lnRef idx="2">
            <a:schemeClr val="accent1"/>
          </a:lnRef>
          <a:fillRef idx="0">
            <a:schemeClr val="accent1"/>
          </a:fillRef>
          <a:effectRef idx="1">
            <a:schemeClr val="accent1"/>
          </a:effectRef>
          <a:fontRef idx="minor">
            <a:schemeClr val="tx1"/>
          </a:fontRef>
        </p:style>
      </p:cxnSp>
      <p:sp>
        <p:nvSpPr>
          <p:cNvPr id="9" name="Rectangle 8"/>
          <p:cNvSpPr>
            <a:spLocks noChangeAspect="1"/>
          </p:cNvSpPr>
          <p:nvPr/>
        </p:nvSpPr>
        <p:spPr>
          <a:xfrm>
            <a:off x="4453924" y="1950549"/>
            <a:ext cx="4059936" cy="3044952"/>
          </a:xfrm>
          <a:prstGeom prst="rect">
            <a:avLst/>
          </a:prstGeom>
          <a:solidFill>
            <a:schemeClr val="tx2">
              <a:lumMod val="75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1721312" y="2588409"/>
            <a:ext cx="2661636" cy="566738"/>
          </a:xfrm>
        </p:spPr>
        <p:txBody>
          <a:bodyPr>
            <a:normAutofit fontScale="90000"/>
          </a:bodyPr>
          <a:lstStyle/>
          <a:p>
            <a:pPr algn="r"/>
            <a:r>
              <a:rPr lang="en-US" sz="2400" dirty="0">
                <a:solidFill>
                  <a:srgbClr val="376092"/>
                </a:solidFill>
              </a:rPr>
              <a:t>Jack Kavanaugh, LMSW</a:t>
            </a:r>
          </a:p>
        </p:txBody>
      </p:sp>
      <p:sp>
        <p:nvSpPr>
          <p:cNvPr id="6" name="Subtitle 5"/>
          <p:cNvSpPr>
            <a:spLocks noGrp="1"/>
          </p:cNvSpPr>
          <p:nvPr>
            <p:ph type="body" sz="half" idx="2"/>
          </p:nvPr>
        </p:nvSpPr>
        <p:spPr>
          <a:xfrm>
            <a:off x="0" y="3291533"/>
            <a:ext cx="4382948" cy="804862"/>
          </a:xfrm>
        </p:spPr>
        <p:txBody>
          <a:bodyPr>
            <a:normAutofit/>
          </a:bodyPr>
          <a:lstStyle/>
          <a:p>
            <a:pPr algn="r"/>
            <a:r>
              <a:rPr lang="en-US" sz="1800" dirty="0">
                <a:solidFill>
                  <a:schemeClr val="tx1">
                    <a:lumMod val="50000"/>
                    <a:lumOff val="50000"/>
                  </a:schemeClr>
                </a:solidFill>
              </a:rPr>
              <a:t>Program Development Director WNY, Mentor New York</a:t>
            </a:r>
          </a:p>
        </p:txBody>
      </p:sp>
      <p:sp>
        <p:nvSpPr>
          <p:cNvPr id="4" name="Slide Number Placeholder 3"/>
          <p:cNvSpPr>
            <a:spLocks noGrp="1"/>
          </p:cNvSpPr>
          <p:nvPr>
            <p:ph type="sldNum" sz="quarter" idx="12"/>
          </p:nvPr>
        </p:nvSpPr>
        <p:spPr/>
        <p:txBody>
          <a:bodyPr/>
          <a:lstStyle/>
          <a:p>
            <a:fld id="{D21235DD-E5D2-A248-B373-184E712285F9}" type="slidenum">
              <a:rPr lang="en-US" smtClean="0"/>
              <a:t>2</a:t>
            </a:fld>
            <a:endParaRPr lang="en-US"/>
          </a:p>
        </p:txBody>
      </p:sp>
      <p:pic>
        <p:nvPicPr>
          <p:cNvPr id="15" name="Picture 1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02885" y="6214230"/>
            <a:ext cx="1136102" cy="649364"/>
          </a:xfrm>
          <a:prstGeom prst="rect">
            <a:avLst/>
          </a:prstGeom>
        </p:spPr>
      </p:pic>
      <p:pic>
        <p:nvPicPr>
          <p:cNvPr id="7" name="Picture Placeholder 6"/>
          <p:cNvPicPr>
            <a:picLocks noGrp="1" noChangeAspect="1"/>
          </p:cNvPicPr>
          <p:nvPr>
            <p:ph type="pic" idx="1"/>
          </p:nvPr>
        </p:nvPicPr>
        <p:blipFill>
          <a:blip r:embed="rId4">
            <a:extLst>
              <a:ext uri="{28A0092B-C50C-407E-A947-70E740481C1C}">
                <a14:useLocalDpi xmlns:a14="http://schemas.microsoft.com/office/drawing/2010/main" val="0"/>
              </a:ext>
            </a:extLst>
          </a:blip>
          <a:srcRect l="5667" r="5667"/>
          <a:stretch>
            <a:fillRect/>
          </a:stretch>
        </p:blipFill>
        <p:spPr>
          <a:xfrm>
            <a:off x="4702150" y="2134252"/>
            <a:ext cx="3563483" cy="2672612"/>
          </a:xfrm>
        </p:spPr>
      </p:pic>
    </p:spTree>
    <p:extLst>
      <p:ext uri="{BB962C8B-B14F-4D97-AF65-F5344CB8AC3E}">
        <p14:creationId xmlns:p14="http://schemas.microsoft.com/office/powerpoint/2010/main" val="2878223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smtClean="0">
                <a:solidFill>
                  <a:srgbClr val="888888"/>
                </a:solidFill>
                <a:latin typeface="Calibri"/>
                <a:ea typeface="Calibri"/>
                <a:cs typeface="Calibri"/>
                <a:sym typeface="Calibri"/>
              </a:rPr>
              <a:t>20</a:t>
            </a:fld>
            <a:endParaRPr lang="en-US" sz="1200" b="0" i="0" u="none" strike="noStrike" cap="none">
              <a:solidFill>
                <a:srgbClr val="888888"/>
              </a:solidFill>
              <a:latin typeface="Calibri"/>
              <a:ea typeface="Calibri"/>
              <a:cs typeface="Calibri"/>
              <a:sym typeface="Calibri"/>
            </a:endParaRPr>
          </a:p>
        </p:txBody>
      </p:sp>
      <p:sp>
        <p:nvSpPr>
          <p:cNvPr id="39" name="Oval 38"/>
          <p:cNvSpPr/>
          <p:nvPr/>
        </p:nvSpPr>
        <p:spPr>
          <a:xfrm>
            <a:off x="2010439" y="3886754"/>
            <a:ext cx="2560320" cy="25603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4653128" y="3917372"/>
            <a:ext cx="2560320" cy="2560320"/>
          </a:xfrm>
          <a:prstGeom prst="ellipse">
            <a:avLst/>
          </a:prstGeom>
          <a:solidFill>
            <a:schemeClr val="tx2">
              <a:lumMod val="75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5536168" y="1449874"/>
            <a:ext cx="2560320" cy="2560320"/>
          </a:xfrm>
          <a:prstGeom prst="ellipse">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3297720" y="226800"/>
            <a:ext cx="2560320" cy="2560320"/>
          </a:xfrm>
          <a:prstGeom prst="ellipse">
            <a:avLst/>
          </a:prstGeom>
          <a:solidFill>
            <a:srgbClr val="FFC73F"/>
          </a:solidFill>
          <a:ln>
            <a:solidFill>
              <a:srgbClr val="FFC73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1050844" y="1449874"/>
            <a:ext cx="2560320" cy="2560320"/>
          </a:xfrm>
          <a:prstGeom prst="ellipse">
            <a:avLst/>
          </a:prstGeom>
          <a:solidFill>
            <a:schemeClr val="tx2">
              <a:lumMod val="75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4" name="Picture Placeholder 11" descr="Randy JR NBA.png"/>
          <p:cNvPicPr>
            <a:picLocks noChangeAspect="1"/>
          </p:cNvPicPr>
          <p:nvPr/>
        </p:nvPicPr>
        <p:blipFill rotWithShape="1">
          <a:blip r:embed="rId3">
            <a:extLst>
              <a:ext uri="{28A0092B-C50C-407E-A947-70E740481C1C}">
                <a14:useLocalDpi xmlns:a14="http://schemas.microsoft.com/office/drawing/2010/main" val="0"/>
              </a:ext>
            </a:extLst>
          </a:blip>
          <a:srcRect t="788" b="32754"/>
          <a:stretch/>
        </p:blipFill>
        <p:spPr>
          <a:xfrm>
            <a:off x="1118989" y="1543568"/>
            <a:ext cx="2399643" cy="2399643"/>
          </a:xfrm>
          <a:prstGeom prst="ellipse">
            <a:avLst/>
          </a:prstGeom>
        </p:spPr>
      </p:pic>
      <p:pic>
        <p:nvPicPr>
          <p:cNvPr id="45" name="Picture Placeholder 13" descr="female coach.png"/>
          <p:cNvPicPr>
            <a:picLocks noChangeAspect="1"/>
          </p:cNvPicPr>
          <p:nvPr/>
        </p:nvPicPr>
        <p:blipFill rotWithShape="1">
          <a:blip r:embed="rId4">
            <a:extLst>
              <a:ext uri="{28A0092B-C50C-407E-A947-70E740481C1C}">
                <a14:useLocalDpi xmlns:a14="http://schemas.microsoft.com/office/drawing/2010/main" val="0"/>
              </a:ext>
            </a:extLst>
          </a:blip>
          <a:srcRect t="2226" b="43018"/>
          <a:stretch/>
        </p:blipFill>
        <p:spPr>
          <a:xfrm>
            <a:off x="5623588" y="1533013"/>
            <a:ext cx="2404872" cy="2404872"/>
          </a:xfrm>
          <a:prstGeom prst="ellipse">
            <a:avLst/>
          </a:prstGeom>
        </p:spPr>
      </p:pic>
      <p:pic>
        <p:nvPicPr>
          <p:cNvPr id="46" name="Picture Placeholder 15" descr="soccer squat.jpg"/>
          <p:cNvPicPr>
            <a:picLocks noChangeAspect="1"/>
          </p:cNvPicPr>
          <p:nvPr/>
        </p:nvPicPr>
        <p:blipFill rotWithShape="1">
          <a:blip r:embed="rId5">
            <a:extLst>
              <a:ext uri="{28A0092B-C50C-407E-A947-70E740481C1C}">
                <a14:useLocalDpi xmlns:a14="http://schemas.microsoft.com/office/drawing/2010/main" val="0"/>
              </a:ext>
            </a:extLst>
          </a:blip>
          <a:srcRect l="31048" r="12662"/>
          <a:stretch/>
        </p:blipFill>
        <p:spPr>
          <a:xfrm>
            <a:off x="2090160" y="3963452"/>
            <a:ext cx="2404872" cy="2404872"/>
          </a:xfrm>
          <a:prstGeom prst="ellipse">
            <a:avLst/>
          </a:prstGeom>
        </p:spPr>
      </p:pic>
      <p:pic>
        <p:nvPicPr>
          <p:cNvPr id="47" name="Picture Placeholder 17" descr="bball china.jpg"/>
          <p:cNvPicPr>
            <a:picLocks noChangeAspect="1"/>
          </p:cNvPicPr>
          <p:nvPr/>
        </p:nvPicPr>
        <p:blipFill rotWithShape="1">
          <a:blip r:embed="rId6">
            <a:extLst>
              <a:ext uri="{28A0092B-C50C-407E-A947-70E740481C1C}">
                <a14:useLocalDpi xmlns:a14="http://schemas.microsoft.com/office/drawing/2010/main" val="0"/>
              </a:ext>
            </a:extLst>
          </a:blip>
          <a:srcRect l="18397" r="19103"/>
          <a:stretch/>
        </p:blipFill>
        <p:spPr>
          <a:xfrm>
            <a:off x="4717877" y="4008327"/>
            <a:ext cx="2404872" cy="2404872"/>
          </a:xfrm>
          <a:prstGeom prst="ellipse">
            <a:avLst/>
          </a:prstGeom>
        </p:spPr>
      </p:pic>
      <p:pic>
        <p:nvPicPr>
          <p:cNvPr id="48" name="Picture Placeholder 21" descr="holly.jpeg"/>
          <p:cNvPicPr>
            <a:picLocks noChangeAspect="1"/>
          </p:cNvPicPr>
          <p:nvPr/>
        </p:nvPicPr>
        <p:blipFill rotWithShape="1">
          <a:blip r:embed="rId7">
            <a:extLst>
              <a:ext uri="{28A0092B-C50C-407E-A947-70E740481C1C}">
                <a14:useLocalDpi xmlns:a14="http://schemas.microsoft.com/office/drawing/2010/main" val="0"/>
              </a:ext>
            </a:extLst>
          </a:blip>
          <a:srcRect l="6205" r="18891"/>
          <a:stretch/>
        </p:blipFill>
        <p:spPr>
          <a:xfrm>
            <a:off x="3382694" y="288480"/>
            <a:ext cx="2404872" cy="2404872"/>
          </a:xfrm>
          <a:prstGeom prst="ellipse">
            <a:avLst/>
          </a:prstGeom>
        </p:spPr>
      </p:pic>
      <p:sp>
        <p:nvSpPr>
          <p:cNvPr id="49" name="Oval 48"/>
          <p:cNvSpPr/>
          <p:nvPr/>
        </p:nvSpPr>
        <p:spPr>
          <a:xfrm>
            <a:off x="1133791" y="1542252"/>
            <a:ext cx="2404872" cy="2404872"/>
          </a:xfrm>
          <a:prstGeom prst="ellipse">
            <a:avLst/>
          </a:prstGeom>
          <a:solidFill>
            <a:schemeClr val="bg1">
              <a:lumMod val="85000"/>
              <a:alpha val="60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3390999" y="288480"/>
            <a:ext cx="2404872" cy="2404872"/>
          </a:xfrm>
          <a:prstGeom prst="ellipse">
            <a:avLst/>
          </a:prstGeom>
          <a:solidFill>
            <a:schemeClr val="bg1">
              <a:lumMod val="85000"/>
              <a:alpha val="60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51" name="Oval 50"/>
          <p:cNvSpPr/>
          <p:nvPr/>
        </p:nvSpPr>
        <p:spPr>
          <a:xfrm>
            <a:off x="5623588" y="1534707"/>
            <a:ext cx="2404872" cy="2404872"/>
          </a:xfrm>
          <a:prstGeom prst="ellipse">
            <a:avLst/>
          </a:prstGeom>
          <a:solidFill>
            <a:schemeClr val="bg1">
              <a:lumMod val="85000"/>
              <a:alpha val="60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4744542" y="3985412"/>
            <a:ext cx="2404872" cy="2404872"/>
          </a:xfrm>
          <a:prstGeom prst="ellipse">
            <a:avLst/>
          </a:prstGeom>
          <a:solidFill>
            <a:schemeClr val="bg1">
              <a:lumMod val="85000"/>
              <a:alpha val="60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2095284" y="3963452"/>
            <a:ext cx="2404872" cy="2404872"/>
          </a:xfrm>
          <a:prstGeom prst="ellipse">
            <a:avLst/>
          </a:prstGeom>
          <a:solidFill>
            <a:schemeClr val="bg1">
              <a:lumMod val="85000"/>
              <a:alpha val="60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TextBox 53"/>
          <p:cNvSpPr txBox="1"/>
          <p:nvPr/>
        </p:nvSpPr>
        <p:spPr>
          <a:xfrm>
            <a:off x="3540976" y="1020348"/>
            <a:ext cx="2133600" cy="1077218"/>
          </a:xfrm>
          <a:prstGeom prst="rect">
            <a:avLst/>
          </a:prstGeom>
          <a:noFill/>
        </p:spPr>
        <p:txBody>
          <a:bodyPr wrap="square" rtlCol="0">
            <a:spAutoFit/>
          </a:bodyPr>
          <a:lstStyle/>
          <a:p>
            <a:pPr algn="ctr"/>
            <a:r>
              <a:rPr lang="en-US" sz="3200" b="1" dirty="0">
                <a:solidFill>
                  <a:srgbClr val="17375E"/>
                </a:solidFill>
              </a:rPr>
              <a:t>Express Care</a:t>
            </a:r>
          </a:p>
        </p:txBody>
      </p:sp>
      <p:sp>
        <p:nvSpPr>
          <p:cNvPr id="55" name="TextBox 54"/>
          <p:cNvSpPr txBox="1"/>
          <p:nvPr/>
        </p:nvSpPr>
        <p:spPr>
          <a:xfrm>
            <a:off x="1181066" y="2129932"/>
            <a:ext cx="2362070" cy="1077218"/>
          </a:xfrm>
          <a:prstGeom prst="rect">
            <a:avLst/>
          </a:prstGeom>
          <a:noFill/>
        </p:spPr>
        <p:txBody>
          <a:bodyPr wrap="square" rtlCol="0">
            <a:spAutoFit/>
          </a:bodyPr>
          <a:lstStyle/>
          <a:p>
            <a:pPr algn="ctr"/>
            <a:r>
              <a:rPr lang="en-US" sz="3200" b="1" dirty="0">
                <a:solidFill>
                  <a:srgbClr val="17375E"/>
                </a:solidFill>
              </a:rPr>
              <a:t>Expand Possibilities</a:t>
            </a:r>
          </a:p>
        </p:txBody>
      </p:sp>
      <p:sp>
        <p:nvSpPr>
          <p:cNvPr id="56" name="TextBox 55"/>
          <p:cNvSpPr txBox="1"/>
          <p:nvPr/>
        </p:nvSpPr>
        <p:spPr>
          <a:xfrm>
            <a:off x="5787566" y="2154743"/>
            <a:ext cx="2133600" cy="1077218"/>
          </a:xfrm>
          <a:prstGeom prst="rect">
            <a:avLst/>
          </a:prstGeom>
          <a:noFill/>
        </p:spPr>
        <p:txBody>
          <a:bodyPr wrap="square" rtlCol="0">
            <a:spAutoFit/>
          </a:bodyPr>
          <a:lstStyle/>
          <a:p>
            <a:pPr algn="ctr"/>
            <a:r>
              <a:rPr lang="en-US" sz="3200" b="1" dirty="0">
                <a:solidFill>
                  <a:srgbClr val="17375E"/>
                </a:solidFill>
              </a:rPr>
              <a:t>Provide Support</a:t>
            </a:r>
          </a:p>
        </p:txBody>
      </p:sp>
      <p:sp>
        <p:nvSpPr>
          <p:cNvPr id="57" name="TextBox 56"/>
          <p:cNvSpPr txBox="1"/>
          <p:nvPr/>
        </p:nvSpPr>
        <p:spPr>
          <a:xfrm>
            <a:off x="2230920" y="4642856"/>
            <a:ext cx="2133600" cy="1077218"/>
          </a:xfrm>
          <a:prstGeom prst="rect">
            <a:avLst/>
          </a:prstGeom>
          <a:noFill/>
        </p:spPr>
        <p:txBody>
          <a:bodyPr wrap="square" rtlCol="0">
            <a:spAutoFit/>
          </a:bodyPr>
          <a:lstStyle/>
          <a:p>
            <a:pPr algn="ctr"/>
            <a:r>
              <a:rPr lang="en-US" sz="3200" b="1" dirty="0">
                <a:solidFill>
                  <a:srgbClr val="17375E"/>
                </a:solidFill>
              </a:rPr>
              <a:t>Share Power</a:t>
            </a:r>
          </a:p>
        </p:txBody>
      </p:sp>
      <p:sp>
        <p:nvSpPr>
          <p:cNvPr id="58" name="TextBox 57"/>
          <p:cNvSpPr txBox="1"/>
          <p:nvPr/>
        </p:nvSpPr>
        <p:spPr>
          <a:xfrm>
            <a:off x="4875769" y="4642856"/>
            <a:ext cx="2133600" cy="1077218"/>
          </a:xfrm>
          <a:prstGeom prst="rect">
            <a:avLst/>
          </a:prstGeom>
          <a:noFill/>
        </p:spPr>
        <p:txBody>
          <a:bodyPr wrap="square" rtlCol="0">
            <a:spAutoFit/>
          </a:bodyPr>
          <a:lstStyle/>
          <a:p>
            <a:pPr algn="ctr"/>
            <a:r>
              <a:rPr lang="en-US" sz="3200" b="1" dirty="0">
                <a:solidFill>
                  <a:srgbClr val="17375E"/>
                </a:solidFill>
              </a:rPr>
              <a:t>Challenge Growth</a:t>
            </a:r>
          </a:p>
        </p:txBody>
      </p:sp>
      <p:pic>
        <p:nvPicPr>
          <p:cNvPr id="59" name="Picture 58"/>
          <p:cNvPicPr>
            <a:picLocks noChangeAspect="1"/>
          </p:cNvPicPr>
          <p:nvPr/>
        </p:nvPicPr>
        <p:blipFill rotWithShape="1">
          <a:blip r:embed="rId8"/>
          <a:srcRect t="22270" b="27330"/>
          <a:stretch/>
        </p:blipFill>
        <p:spPr>
          <a:xfrm>
            <a:off x="3651573" y="2951387"/>
            <a:ext cx="1855876" cy="935367"/>
          </a:xfrm>
          <a:prstGeom prst="rect">
            <a:avLst/>
          </a:prstGeom>
        </p:spPr>
      </p:pic>
      <p:pic>
        <p:nvPicPr>
          <p:cNvPr id="27" name="Picture 26"/>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02885" y="6214230"/>
            <a:ext cx="1136102" cy="649364"/>
          </a:xfrm>
          <a:prstGeom prst="rect">
            <a:avLst/>
          </a:prstGeom>
        </p:spPr>
      </p:pic>
    </p:spTree>
    <p:extLst>
      <p:ext uri="{BB962C8B-B14F-4D97-AF65-F5344CB8AC3E}">
        <p14:creationId xmlns:p14="http://schemas.microsoft.com/office/powerpoint/2010/main" val="28667807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16"/>
          <p:cNvGraphicFramePr>
            <a:graphicFrameLocks noGrp="1"/>
          </p:cNvGraphicFramePr>
          <p:nvPr>
            <p:extLst>
              <p:ext uri="{D42A27DB-BD31-4B8C-83A1-F6EECF244321}">
                <p14:modId xmlns:p14="http://schemas.microsoft.com/office/powerpoint/2010/main" val="1171880966"/>
              </p:ext>
            </p:extLst>
          </p:nvPr>
        </p:nvGraphicFramePr>
        <p:xfrm>
          <a:off x="2647900" y="982939"/>
          <a:ext cx="5822332" cy="5213935"/>
        </p:xfrm>
        <a:graphic>
          <a:graphicData uri="http://schemas.openxmlformats.org/drawingml/2006/table">
            <a:tbl>
              <a:tblPr firstRow="1" bandRow="1"/>
              <a:tblGrid>
                <a:gridCol w="3115226">
                  <a:extLst>
                    <a:ext uri="{9D8B030D-6E8A-4147-A177-3AD203B41FA5}">
                      <a16:colId xmlns:a16="http://schemas.microsoft.com/office/drawing/2014/main" val="20000"/>
                    </a:ext>
                  </a:extLst>
                </a:gridCol>
                <a:gridCol w="2707106">
                  <a:extLst>
                    <a:ext uri="{9D8B030D-6E8A-4147-A177-3AD203B41FA5}">
                      <a16:colId xmlns:a16="http://schemas.microsoft.com/office/drawing/2014/main" val="20001"/>
                    </a:ext>
                  </a:extLst>
                </a:gridCol>
              </a:tblGrid>
              <a:tr h="1042787">
                <a:tc>
                  <a:txBody>
                    <a:bodyPr/>
                    <a:lstStyle/>
                    <a:p>
                      <a:endParaRPr lang="en-US" dirty="0"/>
                    </a:p>
                    <a:p>
                      <a:endParaRPr lang="en-US" dirty="0"/>
                    </a:p>
                    <a:p>
                      <a:endParaRPr lang="en-US" dirty="0"/>
                    </a:p>
                  </a:txBody>
                  <a:tcPr/>
                </a:tc>
                <a:tc>
                  <a:txBody>
                    <a:bodyPr/>
                    <a:lstStyle/>
                    <a:p>
                      <a:endParaRPr lang="en-US"/>
                    </a:p>
                  </a:txBody>
                  <a:tcPr/>
                </a:tc>
                <a:extLst>
                  <a:ext uri="{0D108BD9-81ED-4DB2-BD59-A6C34878D82A}">
                    <a16:rowId xmlns:a16="http://schemas.microsoft.com/office/drawing/2014/main" val="10000"/>
                  </a:ext>
                </a:extLst>
              </a:tr>
              <a:tr h="1042787">
                <a:tc>
                  <a:txBody>
                    <a:bodyPr/>
                    <a:lstStyle/>
                    <a:p>
                      <a:endParaRPr lang="en-US" dirty="0"/>
                    </a:p>
                    <a:p>
                      <a:endParaRPr lang="en-US" dirty="0"/>
                    </a:p>
                    <a:p>
                      <a:endParaRPr lang="en-US" dirty="0"/>
                    </a:p>
                  </a:txBody>
                  <a:tcPr/>
                </a:tc>
                <a:tc>
                  <a:txBody>
                    <a:bodyPr/>
                    <a:lstStyle/>
                    <a:p>
                      <a:endParaRPr lang="en-US"/>
                    </a:p>
                  </a:txBody>
                  <a:tcPr/>
                </a:tc>
                <a:extLst>
                  <a:ext uri="{0D108BD9-81ED-4DB2-BD59-A6C34878D82A}">
                    <a16:rowId xmlns:a16="http://schemas.microsoft.com/office/drawing/2014/main" val="10001"/>
                  </a:ext>
                </a:extLst>
              </a:tr>
              <a:tr h="1042787">
                <a:tc>
                  <a:txBody>
                    <a:bodyPr/>
                    <a:lstStyle/>
                    <a:p>
                      <a:endParaRPr lang="en-US" dirty="0"/>
                    </a:p>
                    <a:p>
                      <a:endParaRPr lang="en-US" dirty="0"/>
                    </a:p>
                    <a:p>
                      <a:endParaRPr lang="en-US" dirty="0"/>
                    </a:p>
                  </a:txBody>
                  <a:tcPr/>
                </a:tc>
                <a:tc>
                  <a:txBody>
                    <a:bodyPr/>
                    <a:lstStyle/>
                    <a:p>
                      <a:endParaRPr lang="en-US" dirty="0"/>
                    </a:p>
                  </a:txBody>
                  <a:tcPr/>
                </a:tc>
                <a:extLst>
                  <a:ext uri="{0D108BD9-81ED-4DB2-BD59-A6C34878D82A}">
                    <a16:rowId xmlns:a16="http://schemas.microsoft.com/office/drawing/2014/main" val="10002"/>
                  </a:ext>
                </a:extLst>
              </a:tr>
              <a:tr h="1042787">
                <a:tc>
                  <a:txBody>
                    <a:bodyPr/>
                    <a:lstStyle/>
                    <a:p>
                      <a:endParaRPr lang="en-US" dirty="0"/>
                    </a:p>
                    <a:p>
                      <a:endParaRPr lang="en-US" dirty="0"/>
                    </a:p>
                    <a:p>
                      <a:endParaRPr lang="en-US" dirty="0"/>
                    </a:p>
                  </a:txBody>
                  <a:tcPr/>
                </a:tc>
                <a:tc>
                  <a:txBody>
                    <a:bodyPr/>
                    <a:lstStyle/>
                    <a:p>
                      <a:endParaRPr lang="en-US"/>
                    </a:p>
                  </a:txBody>
                  <a:tcPr/>
                </a:tc>
                <a:extLst>
                  <a:ext uri="{0D108BD9-81ED-4DB2-BD59-A6C34878D82A}">
                    <a16:rowId xmlns:a16="http://schemas.microsoft.com/office/drawing/2014/main" val="10003"/>
                  </a:ext>
                </a:extLst>
              </a:tr>
              <a:tr h="1042787">
                <a:tc>
                  <a:txBody>
                    <a:bodyPr/>
                    <a:lstStyle/>
                    <a:p>
                      <a:endParaRPr lang="en-US" dirty="0"/>
                    </a:p>
                    <a:p>
                      <a:endParaRPr lang="en-US" dirty="0"/>
                    </a:p>
                  </a:txBody>
                  <a:tcPr/>
                </a:tc>
                <a:tc>
                  <a:txBody>
                    <a:bodyPr/>
                    <a:lstStyle/>
                    <a:p>
                      <a:endParaRPr lang="en-US" dirty="0"/>
                    </a:p>
                  </a:txBody>
                  <a:tcPr/>
                </a:tc>
                <a:extLst>
                  <a:ext uri="{0D108BD9-81ED-4DB2-BD59-A6C34878D82A}">
                    <a16:rowId xmlns:a16="http://schemas.microsoft.com/office/drawing/2014/main" val="10004"/>
                  </a:ext>
                </a:extLst>
              </a:tr>
            </a:tbl>
          </a:graphicData>
        </a:graphic>
      </p:graphicFrame>
      <p:sp>
        <p:nvSpPr>
          <p:cNvPr id="3" name="Slide Number Placeholder 2"/>
          <p:cNvSpPr>
            <a:spLocks noGrp="1"/>
          </p:cNvSpPr>
          <p:nvPr>
            <p:ph type="sldNum" idx="12"/>
          </p:nvPr>
        </p:nvSpPr>
        <p:spPr/>
        <p:txBody>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smtClean="0">
                <a:solidFill>
                  <a:srgbClr val="888888"/>
                </a:solidFill>
                <a:latin typeface="Calibri"/>
                <a:ea typeface="Calibri"/>
                <a:cs typeface="Calibri"/>
                <a:sym typeface="Calibri"/>
              </a:rPr>
              <a:t>21</a:t>
            </a:fld>
            <a:endParaRPr lang="en-US" sz="1200" b="0" i="0" u="none" strike="noStrike" cap="none">
              <a:solidFill>
                <a:srgbClr val="888888"/>
              </a:solidFill>
              <a:latin typeface="Calibri"/>
              <a:ea typeface="Calibri"/>
              <a:cs typeface="Calibri"/>
              <a:sym typeface="Calibri"/>
            </a:endParaRPr>
          </a:p>
        </p:txBody>
      </p:sp>
      <p:cxnSp>
        <p:nvCxnSpPr>
          <p:cNvPr id="13" name="Straight Connector 12"/>
          <p:cNvCxnSpPr/>
          <p:nvPr/>
        </p:nvCxnSpPr>
        <p:spPr>
          <a:xfrm>
            <a:off x="1707997" y="15222"/>
            <a:ext cx="0" cy="6858000"/>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769453" y="982939"/>
            <a:ext cx="1861051" cy="843542"/>
          </a:xfrm>
          <a:prstGeom prst="rect">
            <a:avLst/>
          </a:prstGeom>
          <a:solidFill>
            <a:schemeClr val="tx2">
              <a:lumMod val="75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bg1"/>
                </a:solidFill>
              </a:rPr>
              <a:t>EXPRESS </a:t>
            </a:r>
          </a:p>
          <a:p>
            <a:pPr algn="ctr"/>
            <a:r>
              <a:rPr lang="en-US" sz="2000" b="1" dirty="0">
                <a:solidFill>
                  <a:schemeClr val="bg1"/>
                </a:solidFill>
              </a:rPr>
              <a:t>CARE</a:t>
            </a:r>
            <a:endParaRPr lang="en-US" dirty="0">
              <a:solidFill>
                <a:schemeClr val="bg1"/>
              </a:solidFill>
            </a:endParaRPr>
          </a:p>
        </p:txBody>
      </p:sp>
      <p:sp>
        <p:nvSpPr>
          <p:cNvPr id="15" name="Rectangle 14"/>
          <p:cNvSpPr/>
          <p:nvPr/>
        </p:nvSpPr>
        <p:spPr>
          <a:xfrm>
            <a:off x="769453" y="2073097"/>
            <a:ext cx="1861051" cy="850392"/>
          </a:xfrm>
          <a:prstGeom prst="rect">
            <a:avLst/>
          </a:prstGeom>
          <a:solidFill>
            <a:schemeClr val="tx2">
              <a:lumMod val="75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bg1"/>
                </a:solidFill>
              </a:rPr>
              <a:t>PROVIDE SUPPORT</a:t>
            </a:r>
            <a:endParaRPr lang="en-US" dirty="0">
              <a:solidFill>
                <a:schemeClr val="bg1"/>
              </a:solidFill>
            </a:endParaRPr>
          </a:p>
        </p:txBody>
      </p:sp>
      <p:sp>
        <p:nvSpPr>
          <p:cNvPr id="16" name="Rectangle 15"/>
          <p:cNvSpPr/>
          <p:nvPr/>
        </p:nvSpPr>
        <p:spPr>
          <a:xfrm>
            <a:off x="769453" y="3093284"/>
            <a:ext cx="1861051" cy="850392"/>
          </a:xfrm>
          <a:prstGeom prst="rect">
            <a:avLst/>
          </a:prstGeom>
          <a:solidFill>
            <a:schemeClr val="tx2">
              <a:lumMod val="75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bg1"/>
                </a:solidFill>
              </a:rPr>
              <a:t>CHALLENGE GROWTH</a:t>
            </a:r>
            <a:endParaRPr lang="en-US" dirty="0">
              <a:solidFill>
                <a:schemeClr val="bg1"/>
              </a:solidFill>
            </a:endParaRPr>
          </a:p>
        </p:txBody>
      </p:sp>
      <p:sp>
        <p:nvSpPr>
          <p:cNvPr id="23" name="Rectangle 22"/>
          <p:cNvSpPr/>
          <p:nvPr/>
        </p:nvSpPr>
        <p:spPr>
          <a:xfrm>
            <a:off x="769453" y="4173744"/>
            <a:ext cx="1861051" cy="850392"/>
          </a:xfrm>
          <a:prstGeom prst="rect">
            <a:avLst/>
          </a:prstGeom>
          <a:solidFill>
            <a:schemeClr val="tx2">
              <a:lumMod val="75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bg1"/>
                </a:solidFill>
              </a:rPr>
              <a:t>SHARE </a:t>
            </a:r>
          </a:p>
          <a:p>
            <a:pPr algn="ctr"/>
            <a:r>
              <a:rPr lang="en-US" sz="2000" b="1" dirty="0">
                <a:solidFill>
                  <a:schemeClr val="bg1"/>
                </a:solidFill>
              </a:rPr>
              <a:t>POWER</a:t>
            </a:r>
            <a:endParaRPr lang="en-US" dirty="0">
              <a:solidFill>
                <a:schemeClr val="bg1"/>
              </a:solidFill>
            </a:endParaRPr>
          </a:p>
        </p:txBody>
      </p:sp>
      <p:sp>
        <p:nvSpPr>
          <p:cNvPr id="24" name="Rectangle 23"/>
          <p:cNvSpPr/>
          <p:nvPr/>
        </p:nvSpPr>
        <p:spPr>
          <a:xfrm>
            <a:off x="769453" y="5276901"/>
            <a:ext cx="1861051" cy="850392"/>
          </a:xfrm>
          <a:prstGeom prst="rect">
            <a:avLst/>
          </a:prstGeom>
          <a:solidFill>
            <a:schemeClr val="tx2">
              <a:lumMod val="75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bg1"/>
                </a:solidFill>
              </a:rPr>
              <a:t>EXPAND POSSIBILITIES</a:t>
            </a:r>
            <a:endParaRPr lang="en-US" dirty="0">
              <a:solidFill>
                <a:schemeClr val="bg1"/>
              </a:solidFill>
            </a:endParaRPr>
          </a:p>
        </p:txBody>
      </p:sp>
      <p:sp>
        <p:nvSpPr>
          <p:cNvPr id="25" name="Rectangle 24"/>
          <p:cNvSpPr/>
          <p:nvPr/>
        </p:nvSpPr>
        <p:spPr>
          <a:xfrm>
            <a:off x="3436471" y="141513"/>
            <a:ext cx="1649025" cy="843542"/>
          </a:xfrm>
          <a:prstGeom prst="rect">
            <a:avLst/>
          </a:prstGeom>
          <a:solidFill>
            <a:schemeClr val="tx2">
              <a:lumMod val="75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bg1"/>
                </a:solidFill>
              </a:rPr>
              <a:t>WHAT YOU</a:t>
            </a:r>
          </a:p>
          <a:p>
            <a:pPr algn="ctr"/>
            <a:r>
              <a:rPr lang="en-US" sz="2000" b="1" dirty="0">
                <a:solidFill>
                  <a:schemeClr val="bg1"/>
                </a:solidFill>
              </a:rPr>
              <a:t>SAY</a:t>
            </a:r>
            <a:endParaRPr lang="en-US" dirty="0">
              <a:solidFill>
                <a:schemeClr val="bg1"/>
              </a:solidFill>
            </a:endParaRPr>
          </a:p>
        </p:txBody>
      </p:sp>
      <p:sp>
        <p:nvSpPr>
          <p:cNvPr id="29" name="Rectangle 28"/>
          <p:cNvSpPr/>
          <p:nvPr/>
        </p:nvSpPr>
        <p:spPr>
          <a:xfrm>
            <a:off x="6321911" y="134491"/>
            <a:ext cx="1649025" cy="843542"/>
          </a:xfrm>
          <a:prstGeom prst="rect">
            <a:avLst/>
          </a:prstGeom>
          <a:solidFill>
            <a:schemeClr val="tx2">
              <a:lumMod val="75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bg1"/>
                </a:solidFill>
              </a:rPr>
              <a:t>WHAT YOU </a:t>
            </a:r>
          </a:p>
          <a:p>
            <a:pPr algn="ctr"/>
            <a:r>
              <a:rPr lang="en-US" sz="2000" b="1" dirty="0">
                <a:solidFill>
                  <a:schemeClr val="bg1"/>
                </a:solidFill>
              </a:rPr>
              <a:t>DO</a:t>
            </a:r>
            <a:endParaRPr lang="en-US" dirty="0">
              <a:solidFill>
                <a:schemeClr val="bg1"/>
              </a:solidFill>
            </a:endParaRPr>
          </a:p>
        </p:txBody>
      </p:sp>
      <p:pic>
        <p:nvPicPr>
          <p:cNvPr id="21" name="Picture 20"/>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02885" y="6214230"/>
            <a:ext cx="1136102" cy="649364"/>
          </a:xfrm>
          <a:prstGeom prst="rect">
            <a:avLst/>
          </a:prstGeom>
        </p:spPr>
      </p:pic>
    </p:spTree>
    <p:extLst>
      <p:ext uri="{BB962C8B-B14F-4D97-AF65-F5344CB8AC3E}">
        <p14:creationId xmlns:p14="http://schemas.microsoft.com/office/powerpoint/2010/main" val="39268554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pic>
        <p:nvPicPr>
          <p:cNvPr id="5123" name="Picture 3" descr="C:\Users\Mentor 2\Pictures\mentor-pics\mentor-mentee\pair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523483" cy="701565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D21235DD-E5D2-A248-B373-184E712285F9}" type="slidenum">
              <a:rPr lang="en-US" smtClean="0">
                <a:solidFill>
                  <a:schemeClr val="tx2"/>
                </a:solidFill>
              </a:rPr>
              <a:t>22</a:t>
            </a:fld>
            <a:endParaRPr lang="en-US" dirty="0">
              <a:solidFill>
                <a:schemeClr val="tx2"/>
              </a:solidFill>
            </a:endParaRPr>
          </a:p>
        </p:txBody>
      </p:sp>
      <p:cxnSp>
        <p:nvCxnSpPr>
          <p:cNvPr id="13" name="Straight Connector 12"/>
          <p:cNvCxnSpPr/>
          <p:nvPr/>
        </p:nvCxnSpPr>
        <p:spPr>
          <a:xfrm>
            <a:off x="0" y="385568"/>
            <a:ext cx="9144000" cy="22680"/>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2154196" y="0"/>
            <a:ext cx="5102046" cy="1292785"/>
          </a:xfrm>
          <a:prstGeom prst="rect">
            <a:avLst/>
          </a:prstGeom>
          <a:solidFill>
            <a:srgbClr val="17375E"/>
          </a:solidFill>
          <a:ln>
            <a:solidFill>
              <a:srgbClr val="17375E"/>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rgbClr val="FFFFFF"/>
                </a:solidFill>
              </a:rPr>
              <a:t>WHAT WILL YOU DO?</a:t>
            </a:r>
            <a:endParaRPr lang="en-US" sz="2400" dirty="0">
              <a:solidFill>
                <a:srgbClr val="FFFFFF"/>
              </a:solidFill>
            </a:endParaRPr>
          </a:p>
        </p:txBody>
      </p:sp>
      <p:pic>
        <p:nvPicPr>
          <p:cNvPr id="16" name="Picture 15"/>
          <p:cNvPicPr>
            <a:picLocks noChangeAspect="1"/>
          </p:cNvPicPr>
          <p:nvPr/>
        </p:nvPicPr>
        <p:blipFill>
          <a:blip r:embed="rId4"/>
          <a:stretch>
            <a:fillRect/>
          </a:stretch>
        </p:blipFill>
        <p:spPr>
          <a:xfrm>
            <a:off x="158070" y="6250684"/>
            <a:ext cx="483452" cy="485610"/>
          </a:xfrm>
          <a:prstGeom prst="rect">
            <a:avLst/>
          </a:prstGeom>
        </p:spPr>
      </p:pic>
      <p:pic>
        <p:nvPicPr>
          <p:cNvPr id="17" name="Picture 16"/>
          <p:cNvPicPr>
            <a:picLocks noChangeAspect="1"/>
          </p:cNvPicPr>
          <p:nvPr/>
        </p:nvPicPr>
        <p:blipFill>
          <a:blip r:embed="rId5"/>
          <a:stretch>
            <a:fillRect/>
          </a:stretch>
        </p:blipFill>
        <p:spPr>
          <a:xfrm>
            <a:off x="749475" y="6181791"/>
            <a:ext cx="638410" cy="638410"/>
          </a:xfrm>
          <a:prstGeom prst="rect">
            <a:avLst/>
          </a:prstGeom>
        </p:spPr>
      </p:pic>
      <p:cxnSp>
        <p:nvCxnSpPr>
          <p:cNvPr id="18" name="Straight Connector 17"/>
          <p:cNvCxnSpPr/>
          <p:nvPr/>
        </p:nvCxnSpPr>
        <p:spPr>
          <a:xfrm>
            <a:off x="691327" y="6067529"/>
            <a:ext cx="0" cy="765124"/>
          </a:xfrm>
          <a:prstGeom prst="line">
            <a:avLst/>
          </a:prstGeom>
          <a:ln>
            <a:solidFill>
              <a:srgbClr val="376092"/>
            </a:solidFill>
          </a:ln>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02885" y="6214230"/>
            <a:ext cx="1136102" cy="649364"/>
          </a:xfrm>
          <a:prstGeom prst="rect">
            <a:avLst/>
          </a:prstGeom>
        </p:spPr>
      </p:pic>
    </p:spTree>
    <p:extLst>
      <p:ext uri="{BB962C8B-B14F-4D97-AF65-F5344CB8AC3E}">
        <p14:creationId xmlns:p14="http://schemas.microsoft.com/office/powerpoint/2010/main" val="6287401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Ask Questions &amp; Set Boundaries</a:t>
            </a:r>
          </a:p>
        </p:txBody>
      </p:sp>
      <p:sp>
        <p:nvSpPr>
          <p:cNvPr id="3" name="Content Placeholder 2"/>
          <p:cNvSpPr>
            <a:spLocks noGrp="1"/>
          </p:cNvSpPr>
          <p:nvPr>
            <p:ph idx="1"/>
          </p:nvPr>
        </p:nvSpPr>
        <p:spPr/>
        <p:txBody>
          <a:bodyPr/>
          <a:lstStyle/>
          <a:p>
            <a:r>
              <a:rPr lang="en-US" dirty="0"/>
              <a:t>Don’t be afraid to get to know them</a:t>
            </a:r>
          </a:p>
          <a:p>
            <a:r>
              <a:rPr lang="en-US" dirty="0"/>
              <a:t>Don’t be afraid to let them get to know you</a:t>
            </a:r>
          </a:p>
          <a:p>
            <a:r>
              <a:rPr lang="en-US" dirty="0"/>
              <a:t>Boundaries go both ways, we have to know where they begin and where they end</a:t>
            </a:r>
          </a:p>
          <a:p>
            <a:r>
              <a:rPr lang="en-US" dirty="0"/>
              <a:t>“I see you”</a:t>
            </a:r>
          </a:p>
        </p:txBody>
      </p:sp>
      <p:sp>
        <p:nvSpPr>
          <p:cNvPr id="4" name="Slide Number Placeholder 3"/>
          <p:cNvSpPr>
            <a:spLocks noGrp="1"/>
          </p:cNvSpPr>
          <p:nvPr>
            <p:ph type="sldNum" sz="quarter" idx="12"/>
          </p:nvPr>
        </p:nvSpPr>
        <p:spPr/>
        <p:txBody>
          <a:bodyPr/>
          <a:lstStyle/>
          <a:p>
            <a:fld id="{D21235DD-E5D2-A248-B373-184E712285F9}" type="slidenum">
              <a:rPr lang="en-US" smtClean="0"/>
              <a:t>23</a:t>
            </a:fld>
            <a:endParaRPr lang="en-US"/>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02885" y="6214230"/>
            <a:ext cx="1136102" cy="649364"/>
          </a:xfrm>
          <a:prstGeom prst="rect">
            <a:avLst/>
          </a:prstGeom>
        </p:spPr>
      </p:pic>
    </p:spTree>
    <p:extLst>
      <p:ext uri="{BB962C8B-B14F-4D97-AF65-F5344CB8AC3E}">
        <p14:creationId xmlns:p14="http://schemas.microsoft.com/office/powerpoint/2010/main" val="3761129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371600" y="2743200"/>
            <a:ext cx="7123113" cy="3962400"/>
          </a:xfrm>
        </p:spPr>
        <p:txBody>
          <a:bodyPr/>
          <a:lstStyle/>
          <a:p>
            <a:r>
              <a:rPr lang="en-US" dirty="0">
                <a:hlinkClick r:id="rId2"/>
              </a:rPr>
              <a:t>www.mentoring.org</a:t>
            </a:r>
            <a:endParaRPr lang="en-US" dirty="0"/>
          </a:p>
          <a:p>
            <a:r>
              <a:rPr lang="en-US" dirty="0"/>
              <a:t>	</a:t>
            </a:r>
            <a:r>
              <a:rPr lang="en-US" sz="2400" dirty="0">
                <a:solidFill>
                  <a:schemeClr val="accent4">
                    <a:lumMod val="50000"/>
                  </a:schemeClr>
                </a:solidFill>
              </a:rPr>
              <a:t>Program Resources</a:t>
            </a:r>
          </a:p>
          <a:p>
            <a:r>
              <a:rPr lang="en-US" sz="2400" dirty="0">
                <a:solidFill>
                  <a:schemeClr val="accent4">
                    <a:lumMod val="50000"/>
                  </a:schemeClr>
                </a:solidFill>
              </a:rPr>
              <a:t>	EEP Tools &amp; Toolkit</a:t>
            </a:r>
          </a:p>
          <a:p>
            <a:r>
              <a:rPr lang="en-US" u="sng" dirty="0">
                <a:hlinkClick r:id="rId3"/>
              </a:rPr>
              <a:t>www.nationalmentoringresourcecenter.org/</a:t>
            </a:r>
            <a:r>
              <a:rPr lang="en-US" dirty="0"/>
              <a:t> </a:t>
            </a:r>
          </a:p>
          <a:p>
            <a:r>
              <a:rPr lang="en-US" dirty="0"/>
              <a:t>	</a:t>
            </a:r>
            <a:r>
              <a:rPr lang="en-US" sz="2400" dirty="0">
                <a:solidFill>
                  <a:schemeClr val="accent4">
                    <a:lumMod val="50000"/>
                  </a:schemeClr>
                </a:solidFill>
              </a:rPr>
              <a:t>NMRC- TA</a:t>
            </a:r>
          </a:p>
          <a:p>
            <a:r>
              <a:rPr lang="en-US" sz="2400" dirty="0">
                <a:hlinkClick r:id="rId4"/>
              </a:rPr>
              <a:t>https://connect.mentoring.org/</a:t>
            </a:r>
            <a:endParaRPr lang="en-US" sz="2400" dirty="0"/>
          </a:p>
          <a:p>
            <a:r>
              <a:rPr lang="en-US" sz="2400" dirty="0"/>
              <a:t>	</a:t>
            </a:r>
            <a:r>
              <a:rPr lang="en-US" sz="2400" dirty="0">
                <a:solidFill>
                  <a:schemeClr val="accent4">
                    <a:lumMod val="50000"/>
                  </a:schemeClr>
                </a:solidFill>
              </a:rPr>
              <a:t>Mentor Connector</a:t>
            </a:r>
          </a:p>
          <a:p>
            <a:r>
              <a:rPr lang="en-US" sz="2400" dirty="0">
                <a:solidFill>
                  <a:schemeClr val="accent4">
                    <a:lumMod val="50000"/>
                  </a:schemeClr>
                </a:solidFill>
              </a:rPr>
              <a:t>	NQMS (National Quality Mentoring System)</a:t>
            </a:r>
          </a:p>
        </p:txBody>
      </p:sp>
      <p:sp>
        <p:nvSpPr>
          <p:cNvPr id="3" name="Title 2"/>
          <p:cNvSpPr>
            <a:spLocks noGrp="1"/>
          </p:cNvSpPr>
          <p:nvPr>
            <p:ph type="title"/>
          </p:nvPr>
        </p:nvSpPr>
        <p:spPr>
          <a:xfrm>
            <a:off x="722313" y="1390603"/>
            <a:ext cx="7772400" cy="1362075"/>
          </a:xfrm>
        </p:spPr>
        <p:txBody>
          <a:bodyPr/>
          <a:lstStyle/>
          <a:p>
            <a:r>
              <a:rPr lang="en-US" dirty="0"/>
              <a:t>     IMPORTANT RESOURCES</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06478" y="304800"/>
            <a:ext cx="1885122" cy="1077482"/>
          </a:xfrm>
          <a:prstGeom prst="rect">
            <a:avLst/>
          </a:prstGeom>
        </p:spPr>
      </p:pic>
    </p:spTree>
    <p:extLst>
      <p:ext uri="{BB962C8B-B14F-4D97-AF65-F5344CB8AC3E}">
        <p14:creationId xmlns:p14="http://schemas.microsoft.com/office/powerpoint/2010/main" val="32498579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895600" y="381000"/>
            <a:ext cx="152400" cy="369332"/>
          </a:xfrm>
          <a:prstGeom prst="rect">
            <a:avLst/>
          </a:prstGeom>
          <a:noFill/>
        </p:spPr>
        <p:txBody>
          <a:bodyPr wrap="square" rtlCol="0">
            <a:spAutoFit/>
          </a:bodyPr>
          <a:lstStyle/>
          <a:p>
            <a:endParaRPr lang="en-US" dirty="0"/>
          </a:p>
        </p:txBody>
      </p:sp>
      <p:sp>
        <p:nvSpPr>
          <p:cNvPr id="7" name="TextBox 6"/>
          <p:cNvSpPr txBox="1"/>
          <p:nvPr/>
        </p:nvSpPr>
        <p:spPr>
          <a:xfrm>
            <a:off x="0" y="609600"/>
            <a:ext cx="9144000" cy="523220"/>
          </a:xfrm>
          <a:prstGeom prst="rect">
            <a:avLst/>
          </a:prstGeom>
          <a:noFill/>
        </p:spPr>
        <p:txBody>
          <a:bodyPr wrap="square" rtlCol="0">
            <a:spAutoFit/>
          </a:bodyPr>
          <a:lstStyle/>
          <a:p>
            <a:pPr algn="ctr"/>
            <a:r>
              <a:rPr lang="en-US" sz="2800" dirty="0">
                <a:latin typeface="Arial" pitchFamily="34" charset="0"/>
                <a:cs typeface="Arial" pitchFamily="34" charset="0"/>
              </a:rPr>
              <a:t>For more information, please contact:</a:t>
            </a:r>
          </a:p>
        </p:txBody>
      </p:sp>
      <p:sp>
        <p:nvSpPr>
          <p:cNvPr id="10" name="TextBox 9"/>
          <p:cNvSpPr txBox="1"/>
          <p:nvPr/>
        </p:nvSpPr>
        <p:spPr>
          <a:xfrm>
            <a:off x="2519205" y="2109924"/>
            <a:ext cx="4105589" cy="2308324"/>
          </a:xfrm>
          <a:prstGeom prst="rect">
            <a:avLst/>
          </a:prstGeom>
          <a:noFill/>
        </p:spPr>
        <p:txBody>
          <a:bodyPr wrap="square" rtlCol="0">
            <a:spAutoFit/>
          </a:bodyPr>
          <a:lstStyle/>
          <a:p>
            <a:r>
              <a:rPr lang="en-US" sz="2400" dirty="0">
                <a:latin typeface="Arial" pitchFamily="34" charset="0"/>
                <a:cs typeface="Arial" pitchFamily="34" charset="0"/>
              </a:rPr>
              <a:t>Jack Kavanaugh</a:t>
            </a:r>
          </a:p>
          <a:p>
            <a:r>
              <a:rPr lang="en-US" sz="2400" dirty="0">
                <a:solidFill>
                  <a:srgbClr val="FF0000"/>
                </a:solidFill>
                <a:latin typeface="Arial" pitchFamily="34" charset="0"/>
                <a:cs typeface="Arial" pitchFamily="34" charset="0"/>
              </a:rPr>
              <a:t>Mentor New York</a:t>
            </a:r>
          </a:p>
          <a:p>
            <a:r>
              <a:rPr lang="en-US" sz="2400" dirty="0">
                <a:latin typeface="Arial" pitchFamily="34" charset="0"/>
                <a:cs typeface="Arial" pitchFamily="34" charset="0"/>
                <a:hlinkClick r:id="rId3"/>
              </a:rPr>
              <a:t>www.mentornewyork.org</a:t>
            </a:r>
            <a:r>
              <a:rPr lang="en-US" sz="2400" dirty="0">
                <a:latin typeface="Arial" pitchFamily="34" charset="0"/>
                <a:cs typeface="Arial" pitchFamily="34" charset="0"/>
              </a:rPr>
              <a:t> </a:t>
            </a:r>
          </a:p>
          <a:p>
            <a:r>
              <a:rPr lang="en-US" sz="2400" dirty="0">
                <a:latin typeface="Arial" pitchFamily="34" charset="0"/>
                <a:cs typeface="Arial" pitchFamily="34" charset="0"/>
              </a:rPr>
              <a:t>716-855-0007 </a:t>
            </a:r>
            <a:r>
              <a:rPr lang="en-US" sz="2400" dirty="0" err="1">
                <a:latin typeface="Arial" pitchFamily="34" charset="0"/>
                <a:cs typeface="Arial" pitchFamily="34" charset="0"/>
              </a:rPr>
              <a:t>ext</a:t>
            </a:r>
            <a:r>
              <a:rPr lang="en-US" sz="2400" dirty="0">
                <a:latin typeface="Arial" pitchFamily="34" charset="0"/>
                <a:cs typeface="Arial" pitchFamily="34" charset="0"/>
              </a:rPr>
              <a:t> 323</a:t>
            </a:r>
          </a:p>
          <a:p>
            <a:r>
              <a:rPr lang="en-US" sz="2400" dirty="0">
                <a:latin typeface="Arial" pitchFamily="34" charset="0"/>
                <a:cs typeface="Arial" pitchFamily="34" charset="0"/>
                <a:hlinkClick r:id="rId4"/>
              </a:rPr>
              <a:t>jkavanaugh@mentorkids.org</a:t>
            </a:r>
            <a:r>
              <a:rPr lang="en-US" sz="2400" dirty="0">
                <a:latin typeface="Arial" pitchFamily="34" charset="0"/>
                <a:cs typeface="Arial" pitchFamily="34" charset="0"/>
              </a:rPr>
              <a:t> </a:t>
            </a:r>
          </a:p>
          <a:p>
            <a:endParaRPr lang="en-US" sz="2400" dirty="0">
              <a:latin typeface="Arial" pitchFamily="34" charset="0"/>
              <a:cs typeface="Arial" pitchFamily="34" charset="0"/>
            </a:endParaRPr>
          </a:p>
        </p:txBody>
      </p:sp>
      <p:sp>
        <p:nvSpPr>
          <p:cNvPr id="11" name="TextBox 10"/>
          <p:cNvSpPr txBox="1"/>
          <p:nvPr/>
        </p:nvSpPr>
        <p:spPr>
          <a:xfrm>
            <a:off x="5029199" y="1752600"/>
            <a:ext cx="3810001" cy="646331"/>
          </a:xfrm>
          <a:prstGeom prst="rect">
            <a:avLst/>
          </a:prstGeom>
          <a:noFill/>
        </p:spPr>
        <p:txBody>
          <a:bodyPr wrap="square" rtlCol="0">
            <a:spAutoFit/>
          </a:bodyPr>
          <a:lstStyle/>
          <a:p>
            <a:pPr algn="r"/>
            <a:br>
              <a:rPr lang="en-US" dirty="0"/>
            </a:br>
            <a:endParaRPr lang="en-US" dirty="0"/>
          </a:p>
        </p:txBody>
      </p:sp>
      <p:sp>
        <p:nvSpPr>
          <p:cNvPr id="12" name="TextBox 11"/>
          <p:cNvSpPr txBox="1"/>
          <p:nvPr/>
        </p:nvSpPr>
        <p:spPr>
          <a:xfrm>
            <a:off x="0" y="4800600"/>
            <a:ext cx="8991600" cy="738664"/>
          </a:xfrm>
          <a:prstGeom prst="rect">
            <a:avLst/>
          </a:prstGeom>
          <a:noFill/>
        </p:spPr>
        <p:txBody>
          <a:bodyPr wrap="square" rtlCol="0">
            <a:spAutoFit/>
          </a:bodyPr>
          <a:lstStyle/>
          <a:p>
            <a:pPr algn="ctr"/>
            <a:endParaRPr lang="en-US" sz="2400" dirty="0">
              <a:latin typeface="Arial" pitchFamily="34" charset="0"/>
              <a:cs typeface="Arial" pitchFamily="34" charset="0"/>
            </a:endParaRPr>
          </a:p>
          <a:p>
            <a:pPr algn="ctr"/>
            <a:endParaRPr lang="en-US" dirty="0"/>
          </a:p>
        </p:txBody>
      </p:sp>
    </p:spTree>
    <p:extLst>
      <p:ext uri="{BB962C8B-B14F-4D97-AF65-F5344CB8AC3E}">
        <p14:creationId xmlns:p14="http://schemas.microsoft.com/office/powerpoint/2010/main" val="3647806751"/>
      </p:ext>
    </p:extLst>
  </p:cSld>
  <p:clrMapOvr>
    <a:masterClrMapping/>
  </p:clrMapOvr>
  <p:transition spd="slow">
    <p:wedg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2" name="Shape 402"/>
          <p:cNvPicPr preferRelativeResize="0"/>
          <p:nvPr/>
        </p:nvPicPr>
        <p:blipFill rotWithShape="1">
          <a:blip r:embed="rId3">
            <a:alphaModFix/>
          </a:blip>
          <a:srcRect/>
          <a:stretch/>
        </p:blipFill>
        <p:spPr>
          <a:xfrm rot="20163290">
            <a:off x="1792346" y="1181050"/>
            <a:ext cx="5127007" cy="3657357"/>
          </a:xfrm>
          <a:prstGeom prst="rect">
            <a:avLst/>
          </a:prstGeom>
          <a:noFill/>
          <a:ln>
            <a:noFill/>
          </a:ln>
        </p:spPr>
      </p:pic>
      <p:sp>
        <p:nvSpPr>
          <p:cNvPr id="3" name="Slide Number Placeholder 2"/>
          <p:cNvSpPr>
            <a:spLocks noGrp="1"/>
          </p:cNvSpPr>
          <p:nvPr>
            <p:ph type="sldNum" sz="quarter" idx="12"/>
          </p:nvPr>
        </p:nvSpPr>
        <p:spPr/>
        <p:txBody>
          <a:bodyPr/>
          <a:lstStyle/>
          <a:p>
            <a:fld id="{D21235DD-E5D2-A248-B373-184E712285F9}" type="slidenum">
              <a:rPr lang="en-US" smtClean="0"/>
              <a:t>3</a:t>
            </a:fld>
            <a:endParaRPr lang="en-US"/>
          </a:p>
        </p:txBody>
      </p:sp>
      <p:pic>
        <p:nvPicPr>
          <p:cNvPr id="7" name="Picture 6"/>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02885" y="6214230"/>
            <a:ext cx="1136102" cy="649364"/>
          </a:xfrm>
          <a:prstGeom prst="rect">
            <a:avLst/>
          </a:prstGeom>
        </p:spPr>
      </p:pic>
    </p:spTree>
    <p:extLst>
      <p:ext uri="{BB962C8B-B14F-4D97-AF65-F5344CB8AC3E}">
        <p14:creationId xmlns:p14="http://schemas.microsoft.com/office/powerpoint/2010/main" val="8091956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Mentor 2\Pictures\mentor-pics\mentor-mentee\pair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1122" y="5594"/>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4082" y="575209"/>
            <a:ext cx="3694505" cy="4401205"/>
          </a:xfrm>
          <a:prstGeom prst="rect">
            <a:avLst/>
          </a:prstGeom>
          <a:noFill/>
        </p:spPr>
        <p:txBody>
          <a:bodyPr wrap="square" rtlCol="0">
            <a:spAutoFit/>
          </a:bodyPr>
          <a:lstStyle/>
          <a:p>
            <a:pPr marL="285750" lvl="0" indent="-285750">
              <a:buFontTx/>
              <a:buChar char="•"/>
            </a:pPr>
            <a:r>
              <a:rPr lang="en-US" sz="2400" dirty="0">
                <a:solidFill>
                  <a:srgbClr val="376092"/>
                </a:solidFill>
              </a:rPr>
              <a:t>Think about the ways in which relationships help drive growth</a:t>
            </a:r>
          </a:p>
          <a:p>
            <a:pPr lvl="0"/>
            <a:endParaRPr lang="en-US" sz="800" dirty="0">
              <a:solidFill>
                <a:srgbClr val="376092"/>
              </a:solidFill>
            </a:endParaRPr>
          </a:p>
          <a:p>
            <a:pPr marL="285750" lvl="0" indent="-285750">
              <a:buFontTx/>
              <a:buChar char="•"/>
            </a:pPr>
            <a:r>
              <a:rPr lang="en-US" sz="2400" dirty="0">
                <a:solidFill>
                  <a:srgbClr val="376092"/>
                </a:solidFill>
              </a:rPr>
              <a:t>Explore the Developmental Relationships Framework for helping youth thrive</a:t>
            </a:r>
          </a:p>
          <a:p>
            <a:pPr lvl="0"/>
            <a:endParaRPr lang="en-US" sz="800" dirty="0">
              <a:solidFill>
                <a:srgbClr val="376092"/>
              </a:solidFill>
            </a:endParaRPr>
          </a:p>
          <a:p>
            <a:pPr marL="285750" lvl="0" indent="-285750">
              <a:buFontTx/>
              <a:buChar char="•"/>
            </a:pPr>
            <a:r>
              <a:rPr lang="en-US" sz="2400" dirty="0">
                <a:solidFill>
                  <a:srgbClr val="376092"/>
                </a:solidFill>
              </a:rPr>
              <a:t>Practice some tangible strategies so you can put this framework into action.</a:t>
            </a:r>
          </a:p>
        </p:txBody>
      </p:sp>
      <p:sp>
        <p:nvSpPr>
          <p:cNvPr id="4" name="Slide Number Placeholder 3"/>
          <p:cNvSpPr>
            <a:spLocks noGrp="1"/>
          </p:cNvSpPr>
          <p:nvPr>
            <p:ph type="sldNum" sz="quarter" idx="12"/>
          </p:nvPr>
        </p:nvSpPr>
        <p:spPr/>
        <p:txBody>
          <a:bodyPr/>
          <a:lstStyle/>
          <a:p>
            <a:fld id="{D21235DD-E5D2-A248-B373-184E712285F9}" type="slidenum">
              <a:rPr lang="en-US" smtClean="0"/>
              <a:t>4</a:t>
            </a:fld>
            <a:endParaRPr lang="en-US"/>
          </a:p>
        </p:txBody>
      </p:sp>
      <p:sp>
        <p:nvSpPr>
          <p:cNvPr id="10" name="Rectangle 9"/>
          <p:cNvSpPr>
            <a:spLocks noChangeAspect="1"/>
          </p:cNvSpPr>
          <p:nvPr/>
        </p:nvSpPr>
        <p:spPr>
          <a:xfrm>
            <a:off x="3907469" y="2611300"/>
            <a:ext cx="1701141" cy="1521021"/>
          </a:xfrm>
          <a:prstGeom prst="rect">
            <a:avLst/>
          </a:prstGeom>
          <a:solidFill>
            <a:srgbClr val="FFC73F"/>
          </a:solidFill>
          <a:ln>
            <a:solidFill>
              <a:srgbClr val="FFC73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solidFill>
                <a:schemeClr val="bg1"/>
              </a:solidFill>
            </a:endParaRPr>
          </a:p>
        </p:txBody>
      </p:sp>
      <p:sp>
        <p:nvSpPr>
          <p:cNvPr id="7" name="Rectangle 6"/>
          <p:cNvSpPr/>
          <p:nvPr/>
        </p:nvSpPr>
        <p:spPr>
          <a:xfrm>
            <a:off x="4011972" y="2718482"/>
            <a:ext cx="1496601" cy="1338141"/>
          </a:xfrm>
          <a:prstGeom prst="rect">
            <a:avLst/>
          </a:prstGeom>
          <a:solidFill>
            <a:schemeClr val="tx2">
              <a:lumMod val="75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rPr>
              <a:t>TODAY</a:t>
            </a:r>
          </a:p>
        </p:txBody>
      </p:sp>
      <p:pic>
        <p:nvPicPr>
          <p:cNvPr id="12" name="Picture 1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02885" y="6214230"/>
            <a:ext cx="1136102" cy="649364"/>
          </a:xfrm>
          <a:prstGeom prst="rect">
            <a:avLst/>
          </a:prstGeom>
        </p:spPr>
      </p:pic>
    </p:spTree>
    <p:extLst>
      <p:ext uri="{BB962C8B-B14F-4D97-AF65-F5344CB8AC3E}">
        <p14:creationId xmlns:p14="http://schemas.microsoft.com/office/powerpoint/2010/main" val="3938577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iking.jpg"/>
          <p:cNvPicPr>
            <a:picLocks noChangeAspect="1"/>
          </p:cNvPicPr>
          <p:nvPr/>
        </p:nvPicPr>
        <p:blipFill rotWithShape="1">
          <a:blip r:embed="rId3">
            <a:extLst>
              <a:ext uri="{28A0092B-C50C-407E-A947-70E740481C1C}">
                <a14:useLocalDpi xmlns:a14="http://schemas.microsoft.com/office/drawing/2010/main" val="0"/>
              </a:ext>
            </a:extLst>
          </a:blip>
          <a:srcRect t="240" b="36363"/>
          <a:stretch/>
        </p:blipFill>
        <p:spPr>
          <a:xfrm>
            <a:off x="0" y="-181443"/>
            <a:ext cx="9144000" cy="3265984"/>
          </a:xfrm>
          <a:prstGeom prst="rect">
            <a:avLst/>
          </a:prstGeom>
        </p:spPr>
      </p:pic>
      <p:sp>
        <p:nvSpPr>
          <p:cNvPr id="21" name="Rectangle 20"/>
          <p:cNvSpPr>
            <a:spLocks noChangeAspect="1"/>
          </p:cNvSpPr>
          <p:nvPr/>
        </p:nvSpPr>
        <p:spPr>
          <a:xfrm>
            <a:off x="3341539" y="3634292"/>
            <a:ext cx="2460922" cy="2099373"/>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solidFill>
                <a:schemeClr val="bg1"/>
              </a:solidFill>
            </a:endParaRPr>
          </a:p>
        </p:txBody>
      </p:sp>
      <p:sp>
        <p:nvSpPr>
          <p:cNvPr id="18" name="Slide Number Placeholder 17"/>
          <p:cNvSpPr>
            <a:spLocks noGrp="1"/>
          </p:cNvSpPr>
          <p:nvPr>
            <p:ph type="sldNum" sz="quarter" idx="12"/>
          </p:nvPr>
        </p:nvSpPr>
        <p:spPr/>
        <p:txBody>
          <a:bodyPr/>
          <a:lstStyle/>
          <a:p>
            <a:fld id="{D21235DD-E5D2-A248-B373-184E712285F9}" type="slidenum">
              <a:rPr lang="en-US" smtClean="0"/>
              <a:t>5</a:t>
            </a:fld>
            <a:endParaRPr lang="en-US"/>
          </a:p>
        </p:txBody>
      </p:sp>
      <p:sp>
        <p:nvSpPr>
          <p:cNvPr id="19" name="Rectangle 18"/>
          <p:cNvSpPr/>
          <p:nvPr/>
        </p:nvSpPr>
        <p:spPr>
          <a:xfrm>
            <a:off x="3448728" y="3725730"/>
            <a:ext cx="2246544" cy="1916495"/>
          </a:xfrm>
          <a:prstGeom prst="rect">
            <a:avLst/>
          </a:prstGeom>
          <a:solidFill>
            <a:schemeClr val="tx2">
              <a:lumMod val="75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chemeClr val="bg1"/>
                </a:solidFill>
              </a:rPr>
              <a:t>THINK</a:t>
            </a:r>
            <a:r>
              <a:rPr lang="en-US" sz="2800" b="1" dirty="0">
                <a:solidFill>
                  <a:schemeClr val="bg1"/>
                </a:solidFill>
              </a:rPr>
              <a:t> </a:t>
            </a:r>
          </a:p>
          <a:p>
            <a:pPr algn="ctr"/>
            <a:r>
              <a:rPr lang="en-US" sz="3200" b="1" dirty="0">
                <a:solidFill>
                  <a:schemeClr val="bg1"/>
                </a:solidFill>
              </a:rPr>
              <a:t>BACK</a:t>
            </a:r>
            <a:endParaRPr lang="en-US" sz="2800" b="1" dirty="0">
              <a:solidFill>
                <a:schemeClr val="bg1"/>
              </a:solidFill>
            </a:endParaRPr>
          </a:p>
        </p:txBody>
      </p:sp>
      <p:pic>
        <p:nvPicPr>
          <p:cNvPr id="10" name="Picture 9"/>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02885" y="6214230"/>
            <a:ext cx="1136102" cy="649364"/>
          </a:xfrm>
          <a:prstGeom prst="rect">
            <a:avLst/>
          </a:prstGeom>
        </p:spPr>
      </p:pic>
    </p:spTree>
    <p:extLst>
      <p:ext uri="{BB962C8B-B14F-4D97-AF65-F5344CB8AC3E}">
        <p14:creationId xmlns:p14="http://schemas.microsoft.com/office/powerpoint/2010/main" val="2275033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2">
                    <a:lumMod val="75000"/>
                  </a:schemeClr>
                </a:solidFill>
              </a:rPr>
              <a:t>Defining Mentorship</a:t>
            </a:r>
          </a:p>
        </p:txBody>
      </p:sp>
      <p:sp>
        <p:nvSpPr>
          <p:cNvPr id="3" name="Content Placeholder 2"/>
          <p:cNvSpPr>
            <a:spLocks noGrp="1"/>
          </p:cNvSpPr>
          <p:nvPr>
            <p:ph idx="1"/>
          </p:nvPr>
        </p:nvSpPr>
        <p:spPr/>
        <p:txBody>
          <a:bodyPr/>
          <a:lstStyle/>
          <a:p>
            <a:r>
              <a:rPr lang="en-US" dirty="0"/>
              <a:t>What is a mentor?</a:t>
            </a:r>
          </a:p>
          <a:p>
            <a:pPr marL="0" indent="0">
              <a:buNone/>
            </a:pPr>
            <a:endParaRPr lang="en-US" dirty="0"/>
          </a:p>
          <a:p>
            <a:r>
              <a:rPr lang="en-US" dirty="0"/>
              <a:t>What isn’t a mentor? </a:t>
            </a:r>
          </a:p>
          <a:p>
            <a:pPr marL="0" indent="0">
              <a:buNone/>
            </a:pPr>
            <a:endParaRPr lang="en-US" dirty="0"/>
          </a:p>
          <a:p>
            <a:r>
              <a:rPr lang="en-US" dirty="0"/>
              <a:t>What roles to mentors fill?</a:t>
            </a:r>
          </a:p>
        </p:txBody>
      </p:sp>
      <p:sp>
        <p:nvSpPr>
          <p:cNvPr id="4" name="Slide Number Placeholder 3"/>
          <p:cNvSpPr>
            <a:spLocks noGrp="1"/>
          </p:cNvSpPr>
          <p:nvPr>
            <p:ph type="sldNum" sz="quarter" idx="12"/>
          </p:nvPr>
        </p:nvSpPr>
        <p:spPr/>
        <p:txBody>
          <a:bodyPr/>
          <a:lstStyle/>
          <a:p>
            <a:fld id="{D21235DD-E5D2-A248-B373-184E712285F9}" type="slidenum">
              <a:rPr lang="en-US" smtClean="0"/>
              <a:t>6</a:t>
            </a:fld>
            <a:endParaRPr lang="en-US"/>
          </a:p>
        </p:txBody>
      </p:sp>
    </p:spTree>
    <p:extLst>
      <p:ext uri="{BB962C8B-B14F-4D97-AF65-F5344CB8AC3E}">
        <p14:creationId xmlns:p14="http://schemas.microsoft.com/office/powerpoint/2010/main" val="24785682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cxnSp>
        <p:nvCxnSpPr>
          <p:cNvPr id="5" name="Straight Connector 4"/>
          <p:cNvCxnSpPr/>
          <p:nvPr/>
        </p:nvCxnSpPr>
        <p:spPr>
          <a:xfrm>
            <a:off x="0" y="385568"/>
            <a:ext cx="9144000" cy="22680"/>
          </a:xfrm>
          <a:prstGeom prst="line">
            <a:avLst/>
          </a:prstGeom>
          <a:ln w="57150" cmpd="sng">
            <a:solidFill>
              <a:srgbClr val="4BACC6"/>
            </a:solidFill>
          </a:ln>
        </p:spPr>
        <p:style>
          <a:lnRef idx="2">
            <a:schemeClr val="accent1"/>
          </a:lnRef>
          <a:fillRef idx="0">
            <a:schemeClr val="accent1"/>
          </a:fillRef>
          <a:effectRef idx="1">
            <a:schemeClr val="accent1"/>
          </a:effectRef>
          <a:fontRef idx="minor">
            <a:schemeClr val="tx1"/>
          </a:fontRef>
        </p:style>
      </p:cxnSp>
      <p:sp>
        <p:nvSpPr>
          <p:cNvPr id="466" name="Shape 466"/>
          <p:cNvSpPr/>
          <p:nvPr/>
        </p:nvSpPr>
        <p:spPr>
          <a:xfrm>
            <a:off x="4479667" y="3244333"/>
            <a:ext cx="184800" cy="3693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 </a:t>
            </a:r>
          </a:p>
        </p:txBody>
      </p:sp>
      <p:sp>
        <p:nvSpPr>
          <p:cNvPr id="467" name="Shape 467"/>
          <p:cNvSpPr/>
          <p:nvPr/>
        </p:nvSpPr>
        <p:spPr>
          <a:xfrm>
            <a:off x="5394067" y="3897867"/>
            <a:ext cx="2226000" cy="3693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 </a:t>
            </a:r>
          </a:p>
        </p:txBody>
      </p:sp>
      <p:pic>
        <p:nvPicPr>
          <p:cNvPr id="468" name="Shape 468"/>
          <p:cNvPicPr preferRelativeResize="0"/>
          <p:nvPr/>
        </p:nvPicPr>
        <p:blipFill rotWithShape="1">
          <a:blip r:embed="rId3">
            <a:alphaModFix/>
          </a:blip>
          <a:srcRect r="1039" b="10193"/>
          <a:stretch/>
        </p:blipFill>
        <p:spPr>
          <a:xfrm>
            <a:off x="737484" y="1186560"/>
            <a:ext cx="7696200" cy="4813200"/>
          </a:xfrm>
          <a:prstGeom prst="rect">
            <a:avLst/>
          </a:prstGeom>
          <a:noFill/>
          <a:ln>
            <a:noFill/>
          </a:ln>
        </p:spPr>
      </p:pic>
      <p:sp>
        <p:nvSpPr>
          <p:cNvPr id="3" name="Slide Number Placeholder 2"/>
          <p:cNvSpPr>
            <a:spLocks noGrp="1"/>
          </p:cNvSpPr>
          <p:nvPr>
            <p:ph type="sldNum" sz="quarter" idx="12"/>
          </p:nvPr>
        </p:nvSpPr>
        <p:spPr/>
        <p:txBody>
          <a:bodyPr/>
          <a:lstStyle/>
          <a:p>
            <a:fld id="{D21235DD-E5D2-A248-B373-184E712285F9}" type="slidenum">
              <a:rPr lang="en-US" smtClean="0"/>
              <a:t>7</a:t>
            </a:fld>
            <a:endParaRPr lang="en-US"/>
          </a:p>
        </p:txBody>
      </p:sp>
      <p:sp>
        <p:nvSpPr>
          <p:cNvPr id="8" name="Rectangle 7"/>
          <p:cNvSpPr/>
          <p:nvPr/>
        </p:nvSpPr>
        <p:spPr>
          <a:xfrm>
            <a:off x="2154196" y="0"/>
            <a:ext cx="5102046" cy="1292785"/>
          </a:xfrm>
          <a:prstGeom prst="rect">
            <a:avLst/>
          </a:prstGeom>
          <a:solidFill>
            <a:srgbClr val="17375E"/>
          </a:solidFill>
          <a:ln>
            <a:solidFill>
              <a:srgbClr val="17375E"/>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rgbClr val="FFFFFF"/>
                </a:solidFill>
              </a:rPr>
              <a:t>ADOLESCENTS </a:t>
            </a:r>
            <a:r>
              <a:rPr lang="en-US" sz="2400" dirty="0">
                <a:solidFill>
                  <a:srgbClr val="FFFFFF"/>
                </a:solidFill>
              </a:rPr>
              <a:t>(Ages 11+)</a:t>
            </a:r>
          </a:p>
        </p:txBody>
      </p:sp>
      <p:pic>
        <p:nvPicPr>
          <p:cNvPr id="12" name="Picture 1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02885" y="6214230"/>
            <a:ext cx="1136102" cy="649364"/>
          </a:xfrm>
          <a:prstGeom prst="rect">
            <a:avLst/>
          </a:prstGeom>
        </p:spPr>
      </p:pic>
    </p:spTree>
    <p:extLst>
      <p:ext uri="{BB962C8B-B14F-4D97-AF65-F5344CB8AC3E}">
        <p14:creationId xmlns:p14="http://schemas.microsoft.com/office/powerpoint/2010/main" val="3888609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2018154" y="0"/>
            <a:ext cx="0" cy="6858000"/>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4" name="Slide Number Placeholder 3"/>
          <p:cNvSpPr>
            <a:spLocks noGrp="1"/>
          </p:cNvSpPr>
          <p:nvPr>
            <p:ph type="sldNum" sz="quarter" idx="12"/>
          </p:nvPr>
        </p:nvSpPr>
        <p:spPr/>
        <p:txBody>
          <a:bodyPr/>
          <a:lstStyle/>
          <a:p>
            <a:fld id="{D21235DD-E5D2-A248-B373-184E712285F9}" type="slidenum">
              <a:rPr lang="en-US" smtClean="0"/>
              <a:t>8</a:t>
            </a:fld>
            <a:endParaRPr lang="en-US"/>
          </a:p>
        </p:txBody>
      </p:sp>
      <p:sp>
        <p:nvSpPr>
          <p:cNvPr id="6" name="Rectangle 5"/>
          <p:cNvSpPr/>
          <p:nvPr/>
        </p:nvSpPr>
        <p:spPr>
          <a:xfrm>
            <a:off x="661739" y="4368858"/>
            <a:ext cx="2090407" cy="1338141"/>
          </a:xfrm>
          <a:prstGeom prst="rect">
            <a:avLst/>
          </a:prstGeom>
          <a:solidFill>
            <a:schemeClr val="tx2">
              <a:lumMod val="75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b="1" dirty="0">
                <a:solidFill>
                  <a:schemeClr val="bg1"/>
                </a:solidFill>
              </a:rPr>
              <a:t>THEIR FEELINGS</a:t>
            </a:r>
          </a:p>
        </p:txBody>
      </p:sp>
      <p:sp>
        <p:nvSpPr>
          <p:cNvPr id="7" name="Rectangle 6"/>
          <p:cNvSpPr/>
          <p:nvPr/>
        </p:nvSpPr>
        <p:spPr>
          <a:xfrm>
            <a:off x="661738" y="2627446"/>
            <a:ext cx="2090410" cy="1338141"/>
          </a:xfrm>
          <a:prstGeom prst="rect">
            <a:avLst/>
          </a:prstGeom>
          <a:solidFill>
            <a:schemeClr val="tx2">
              <a:lumMod val="75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b="1" dirty="0">
                <a:solidFill>
                  <a:schemeClr val="bg1"/>
                </a:solidFill>
              </a:rPr>
              <a:t>THEIR COMMUNITY</a:t>
            </a:r>
          </a:p>
        </p:txBody>
      </p:sp>
      <p:sp>
        <p:nvSpPr>
          <p:cNvPr id="8" name="Rectangle 7"/>
          <p:cNvSpPr/>
          <p:nvPr/>
        </p:nvSpPr>
        <p:spPr>
          <a:xfrm>
            <a:off x="661739" y="840666"/>
            <a:ext cx="2090408" cy="1338141"/>
          </a:xfrm>
          <a:prstGeom prst="rect">
            <a:avLst/>
          </a:prstGeom>
          <a:solidFill>
            <a:schemeClr val="tx2">
              <a:lumMod val="75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b="1" dirty="0">
                <a:solidFill>
                  <a:schemeClr val="bg1"/>
                </a:solidFill>
              </a:rPr>
              <a:t>THEIR BODIES</a:t>
            </a:r>
          </a:p>
        </p:txBody>
      </p:sp>
      <p:sp>
        <p:nvSpPr>
          <p:cNvPr id="9" name="Rectangle 8"/>
          <p:cNvSpPr/>
          <p:nvPr/>
        </p:nvSpPr>
        <p:spPr>
          <a:xfrm>
            <a:off x="2736397" y="840665"/>
            <a:ext cx="5245470" cy="1338141"/>
          </a:xfrm>
          <a:prstGeom prst="rect">
            <a:avLst/>
          </a:prstGeom>
          <a:no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Tx/>
              <a:buChar char="•"/>
            </a:pPr>
            <a:r>
              <a:rPr lang="en-US" dirty="0">
                <a:solidFill>
                  <a:schemeClr val="tx2">
                    <a:lumMod val="75000"/>
                  </a:schemeClr>
                </a:solidFill>
              </a:rPr>
              <a:t>Big hormone increase, growth spurt</a:t>
            </a:r>
          </a:p>
          <a:p>
            <a:pPr marL="285750" indent="-285750">
              <a:buFontTx/>
              <a:buChar char="•"/>
            </a:pPr>
            <a:r>
              <a:rPr lang="en-US" dirty="0">
                <a:solidFill>
                  <a:schemeClr val="tx2">
                    <a:lumMod val="75000"/>
                  </a:schemeClr>
                </a:solidFill>
              </a:rPr>
              <a:t>Fine motor skills improve at faster rates for boys than girls</a:t>
            </a:r>
          </a:p>
          <a:p>
            <a:pPr marL="285750" indent="-285750">
              <a:buFontTx/>
              <a:buChar char="•"/>
            </a:pPr>
            <a:r>
              <a:rPr lang="en-US" dirty="0">
                <a:solidFill>
                  <a:schemeClr val="tx2">
                    <a:lumMod val="75000"/>
                  </a:schemeClr>
                </a:solidFill>
              </a:rPr>
              <a:t>Girls add body fat, boys add muscle</a:t>
            </a:r>
          </a:p>
        </p:txBody>
      </p:sp>
      <p:sp>
        <p:nvSpPr>
          <p:cNvPr id="10" name="Rectangle 9"/>
          <p:cNvSpPr/>
          <p:nvPr/>
        </p:nvSpPr>
        <p:spPr>
          <a:xfrm>
            <a:off x="2752146" y="2627446"/>
            <a:ext cx="5245470" cy="1338141"/>
          </a:xfrm>
          <a:prstGeom prst="rect">
            <a:avLst/>
          </a:prstGeom>
          <a:no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Tx/>
              <a:buChar char="•"/>
            </a:pPr>
            <a:r>
              <a:rPr lang="en-US" dirty="0">
                <a:solidFill>
                  <a:schemeClr val="tx2">
                    <a:lumMod val="75000"/>
                  </a:schemeClr>
                </a:solidFill>
              </a:rPr>
              <a:t>Want increased autonomy</a:t>
            </a:r>
          </a:p>
          <a:p>
            <a:pPr marL="285750" indent="-285750">
              <a:buFontTx/>
              <a:buChar char="•"/>
            </a:pPr>
            <a:r>
              <a:rPr lang="en-US" dirty="0">
                <a:solidFill>
                  <a:schemeClr val="tx2">
                    <a:lumMod val="75000"/>
                  </a:schemeClr>
                </a:solidFill>
              </a:rPr>
              <a:t>Peer Pressure and interest in conformity increases</a:t>
            </a:r>
          </a:p>
          <a:p>
            <a:pPr marL="285750" indent="-285750">
              <a:buFontTx/>
              <a:buChar char="•"/>
            </a:pPr>
            <a:r>
              <a:rPr lang="en-US" dirty="0">
                <a:solidFill>
                  <a:schemeClr val="tx2">
                    <a:lumMod val="75000"/>
                  </a:schemeClr>
                </a:solidFill>
              </a:rPr>
              <a:t>Relationships become stronger and last longer</a:t>
            </a:r>
          </a:p>
        </p:txBody>
      </p:sp>
      <p:sp>
        <p:nvSpPr>
          <p:cNvPr id="11" name="Rectangle 10"/>
          <p:cNvSpPr/>
          <p:nvPr/>
        </p:nvSpPr>
        <p:spPr>
          <a:xfrm>
            <a:off x="2752146" y="4368858"/>
            <a:ext cx="5245470" cy="1338141"/>
          </a:xfrm>
          <a:prstGeom prst="rect">
            <a:avLst/>
          </a:prstGeom>
          <a:no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Tx/>
              <a:buChar char="•"/>
            </a:pPr>
            <a:r>
              <a:rPr lang="en-US" dirty="0">
                <a:solidFill>
                  <a:schemeClr val="tx2">
                    <a:lumMod val="75000"/>
                  </a:schemeClr>
                </a:solidFill>
              </a:rPr>
              <a:t>Increases in moodiness, intimacy and loyalty</a:t>
            </a:r>
          </a:p>
          <a:p>
            <a:pPr marL="285750" indent="-285750">
              <a:buFontTx/>
              <a:buChar char="•"/>
            </a:pPr>
            <a:r>
              <a:rPr lang="en-US" dirty="0">
                <a:solidFill>
                  <a:schemeClr val="tx2">
                    <a:lumMod val="75000"/>
                  </a:schemeClr>
                </a:solidFill>
              </a:rPr>
              <a:t>Highly impulsive and risk-taking</a:t>
            </a:r>
          </a:p>
          <a:p>
            <a:pPr marL="285750" indent="-285750">
              <a:buFontTx/>
              <a:buChar char="•"/>
            </a:pPr>
            <a:endParaRPr lang="en-US" dirty="0">
              <a:solidFill>
                <a:schemeClr val="tx2">
                  <a:lumMod val="75000"/>
                </a:schemeClr>
              </a:solidFill>
            </a:endParaRPr>
          </a:p>
        </p:txBody>
      </p:sp>
      <p:pic>
        <p:nvPicPr>
          <p:cNvPr id="16" name="Picture 1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02885" y="6214230"/>
            <a:ext cx="1136102" cy="649364"/>
          </a:xfrm>
          <a:prstGeom prst="rect">
            <a:avLst/>
          </a:prstGeom>
        </p:spPr>
      </p:pic>
    </p:spTree>
    <p:extLst>
      <p:ext uri="{BB962C8B-B14F-4D97-AF65-F5344CB8AC3E}">
        <p14:creationId xmlns:p14="http://schemas.microsoft.com/office/powerpoint/2010/main" val="1633687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Mentor 2\Pictures\mentor-pics\mentor-mentee\pair4-pri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4313" y="727327"/>
            <a:ext cx="7719687" cy="514645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D21235DD-E5D2-A248-B373-184E712285F9}" type="slidenum">
              <a:rPr lang="en-US" smtClean="0"/>
              <a:t>9</a:t>
            </a:fld>
            <a:endParaRPr lang="en-US"/>
          </a:p>
        </p:txBody>
      </p:sp>
      <p:sp>
        <p:nvSpPr>
          <p:cNvPr id="6" name="Rectangle 5"/>
          <p:cNvSpPr>
            <a:spLocks noChangeAspect="1"/>
          </p:cNvSpPr>
          <p:nvPr/>
        </p:nvSpPr>
        <p:spPr>
          <a:xfrm>
            <a:off x="353861" y="2021614"/>
            <a:ext cx="2137617" cy="1911282"/>
          </a:xfrm>
          <a:prstGeom prst="rect">
            <a:avLst/>
          </a:prstGeom>
          <a:solidFill>
            <a:srgbClr val="FFC73F"/>
          </a:solidFill>
          <a:ln>
            <a:solidFill>
              <a:srgbClr val="FFC73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dirty="0">
              <a:solidFill>
                <a:schemeClr val="bg1"/>
              </a:solidFill>
            </a:endParaRPr>
          </a:p>
        </p:txBody>
      </p:sp>
      <p:sp>
        <p:nvSpPr>
          <p:cNvPr id="7" name="Rectangle 6"/>
          <p:cNvSpPr/>
          <p:nvPr/>
        </p:nvSpPr>
        <p:spPr>
          <a:xfrm>
            <a:off x="481040" y="2128796"/>
            <a:ext cx="1861051" cy="1681479"/>
          </a:xfrm>
          <a:prstGeom prst="rect">
            <a:avLst/>
          </a:prstGeom>
          <a:solidFill>
            <a:schemeClr val="tx2">
              <a:lumMod val="75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rPr>
              <a:t>OLDER CHILDREN </a:t>
            </a:r>
            <a:r>
              <a:rPr lang="en-US" sz="2400" dirty="0">
                <a:solidFill>
                  <a:schemeClr val="bg1"/>
                </a:solidFill>
              </a:rPr>
              <a:t>(Ages 6-10)</a:t>
            </a:r>
          </a:p>
        </p:txBody>
      </p:sp>
      <p:pic>
        <p:nvPicPr>
          <p:cNvPr id="11" name="Picture 10"/>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02885" y="6205780"/>
            <a:ext cx="1136102" cy="649364"/>
          </a:xfrm>
          <a:prstGeom prst="rect">
            <a:avLst/>
          </a:prstGeom>
        </p:spPr>
      </p:pic>
    </p:spTree>
    <p:extLst>
      <p:ext uri="{BB962C8B-B14F-4D97-AF65-F5344CB8AC3E}">
        <p14:creationId xmlns:p14="http://schemas.microsoft.com/office/powerpoint/2010/main" val="23603988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8264</TotalTime>
  <Words>3047</Words>
  <Application>Microsoft Office PowerPoint</Application>
  <PresentationFormat>On-screen Show (4:3)</PresentationFormat>
  <Paragraphs>312</Paragraphs>
  <Slides>25</Slides>
  <Notes>22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Office Theme</vt:lpstr>
      <vt:lpstr>Building Relationships with Youth</vt:lpstr>
      <vt:lpstr>Jack Kavanaugh, LMSW</vt:lpstr>
      <vt:lpstr>PowerPoint Presentation</vt:lpstr>
      <vt:lpstr>PowerPoint Presentation</vt:lpstr>
      <vt:lpstr>PowerPoint Presentation</vt:lpstr>
      <vt:lpstr>Defining Mentorship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Ask Questions &amp; Set Boundaries</vt:lpstr>
      <vt:lpstr>     IMPORTANT 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Bartlett</dc:creator>
  <cp:lastModifiedBy>Sonia Inam</cp:lastModifiedBy>
  <cp:revision>125</cp:revision>
  <cp:lastPrinted>2019-11-06T16:44:12Z</cp:lastPrinted>
  <dcterms:created xsi:type="dcterms:W3CDTF">2018-01-17T14:47:16Z</dcterms:created>
  <dcterms:modified xsi:type="dcterms:W3CDTF">2019-11-08T16:26:55Z</dcterms:modified>
</cp:coreProperties>
</file>